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4"/>
  </p:notesMasterIdLst>
  <p:sldIdLst>
    <p:sldId id="256" r:id="rId2"/>
    <p:sldId id="297" r:id="rId3"/>
    <p:sldId id="298" r:id="rId4"/>
    <p:sldId id="299" r:id="rId5"/>
    <p:sldId id="300"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Lst>
  <p:sldSz cx="9144000" cy="6858000" type="screen4x3"/>
  <p:notesSz cx="9928225" cy="6797675"/>
  <p:embeddedFontLst>
    <p:embeddedFont>
      <p:font typeface="Cambria" panose="02040503050406030204" pitchFamily="18" charset="0"/>
      <p:regular r:id="rId45"/>
      <p:bold r:id="rId46"/>
      <p:italic r:id="rId47"/>
      <p:boldItalic r:id="rId48"/>
    </p:embeddedFont>
    <p:embeddedFont>
      <p:font typeface="Century Gothic" panose="020B0502020202020204" pitchFamily="34" charset="0"/>
      <p:regular r:id="rId49"/>
      <p:bold r:id="rId50"/>
      <p:italic r:id="rId51"/>
      <p:boldItalic r:id="rId52"/>
    </p:embeddedFont>
    <p:embeddedFont>
      <p:font typeface="Times" panose="02020603050405020304" pitchFamily="18"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6" roundtripDataSignature="AMtx7miLXlRBGMFtADmecYtD6H86CHkJ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080" y="3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97"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96"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302125" cy="3397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622925" y="0"/>
            <a:ext cx="4303712" cy="339725"/>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263900" y="509587"/>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92187" y="3228975"/>
            <a:ext cx="7943850" cy="305911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6456362"/>
            <a:ext cx="4302125" cy="339725"/>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5622925" y="6456362"/>
            <a:ext cx="4303712" cy="33972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txBox="1">
            <a:spLocks noGrp="1"/>
          </p:cNvSpPr>
          <p:nvPr>
            <p:ph type="body" idx="1"/>
          </p:nvPr>
        </p:nvSpPr>
        <p:spPr>
          <a:xfrm>
            <a:off x="992187" y="3228975"/>
            <a:ext cx="7943850" cy="30591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 name="Google Shape;53;p1:notes"/>
          <p:cNvSpPr>
            <a:spLocks noGrp="1" noRot="1" noChangeAspect="1"/>
          </p:cNvSpPr>
          <p:nvPr>
            <p:ph type="sldImg" idx="2"/>
          </p:nvPr>
        </p:nvSpPr>
        <p:spPr>
          <a:xfrm>
            <a:off x="3263900"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50:notes"/>
          <p:cNvSpPr txBox="1"/>
          <p:nvPr/>
        </p:nvSpPr>
        <p:spPr>
          <a:xfrm>
            <a:off x="5622925" y="6456362"/>
            <a:ext cx="4303712" cy="33972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
        <p:nvSpPr>
          <p:cNvPr id="595" name="Google Shape;595;p50:notes"/>
          <p:cNvSpPr>
            <a:spLocks noGrp="1" noRot="1" noChangeAspect="1"/>
          </p:cNvSpPr>
          <p:nvPr>
            <p:ph type="sldImg" idx="2"/>
          </p:nvPr>
        </p:nvSpPr>
        <p:spPr>
          <a:xfrm>
            <a:off x="3263900"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96" name="Google Shape;596;p50:notes"/>
          <p:cNvSpPr txBox="1">
            <a:spLocks noGrp="1"/>
          </p:cNvSpPr>
          <p:nvPr>
            <p:ph type="body" idx="1"/>
          </p:nvPr>
        </p:nvSpPr>
        <p:spPr>
          <a:xfrm>
            <a:off x="992187" y="3228975"/>
            <a:ext cx="7943850" cy="30591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51:notes"/>
          <p:cNvSpPr txBox="1"/>
          <p:nvPr/>
        </p:nvSpPr>
        <p:spPr>
          <a:xfrm>
            <a:off x="5622925" y="6456362"/>
            <a:ext cx="4303712" cy="33972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
        <p:nvSpPr>
          <p:cNvPr id="606" name="Google Shape;606;p51:notes"/>
          <p:cNvSpPr>
            <a:spLocks noGrp="1" noRot="1" noChangeAspect="1"/>
          </p:cNvSpPr>
          <p:nvPr>
            <p:ph type="sldImg" idx="2"/>
          </p:nvPr>
        </p:nvSpPr>
        <p:spPr>
          <a:xfrm>
            <a:off x="3263900" y="509587"/>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607" name="Google Shape;607;p51:notes"/>
          <p:cNvSpPr txBox="1">
            <a:spLocks noGrp="1"/>
          </p:cNvSpPr>
          <p:nvPr>
            <p:ph type="body" idx="1"/>
          </p:nvPr>
        </p:nvSpPr>
        <p:spPr>
          <a:xfrm>
            <a:off x="992187" y="3228975"/>
            <a:ext cx="7943850" cy="30591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52:notes"/>
          <p:cNvSpPr txBox="1">
            <a:spLocks noGrp="1"/>
          </p:cNvSpPr>
          <p:nvPr>
            <p:ph type="body" idx="1"/>
          </p:nvPr>
        </p:nvSpPr>
        <p:spPr>
          <a:xfrm>
            <a:off x="992187" y="3228975"/>
            <a:ext cx="7943850" cy="30591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5" name="Google Shape;615;p52:notes"/>
          <p:cNvSpPr>
            <a:spLocks noGrp="1" noRot="1" noChangeAspect="1"/>
          </p:cNvSpPr>
          <p:nvPr>
            <p:ph type="sldImg" idx="2"/>
          </p:nvPr>
        </p:nvSpPr>
        <p:spPr>
          <a:xfrm>
            <a:off x="3263900"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3c29be6142_0_21:notes"/>
          <p:cNvSpPr>
            <a:spLocks noGrp="1" noRot="1" noChangeAspect="1"/>
          </p:cNvSpPr>
          <p:nvPr>
            <p:ph type="sldImg" idx="2"/>
          </p:nvPr>
        </p:nvSpPr>
        <p:spPr>
          <a:xfrm>
            <a:off x="3263900"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623" name="Google Shape;623;g33c29be6142_0_21:notes"/>
          <p:cNvSpPr txBox="1">
            <a:spLocks noGrp="1"/>
          </p:cNvSpPr>
          <p:nvPr>
            <p:ph type="body" idx="1"/>
          </p:nvPr>
        </p:nvSpPr>
        <p:spPr>
          <a:xfrm>
            <a:off x="992187" y="3228975"/>
            <a:ext cx="7943700" cy="3059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4" name="Google Shape;624;g33c29be6142_0_21:notes"/>
          <p:cNvSpPr txBox="1"/>
          <p:nvPr/>
        </p:nvSpPr>
        <p:spPr>
          <a:xfrm>
            <a:off x="0" y="0"/>
            <a:ext cx="4302000" cy="33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Lecture notes</a:t>
            </a:r>
            <a:endParaRPr sz="1400" b="0" i="0" u="none" strike="noStrike" cap="none">
              <a:solidFill>
                <a:srgbClr val="000000"/>
              </a:solidFill>
              <a:latin typeface="Arial"/>
              <a:ea typeface="Arial"/>
              <a:cs typeface="Arial"/>
              <a:sym typeface="Arial"/>
            </a:endParaRPr>
          </a:p>
        </p:txBody>
      </p:sp>
      <p:sp>
        <p:nvSpPr>
          <p:cNvPr id="625" name="Google Shape;625;g33c29be6142_0_21:notes"/>
          <p:cNvSpPr txBox="1"/>
          <p:nvPr/>
        </p:nvSpPr>
        <p:spPr>
          <a:xfrm>
            <a:off x="5622925" y="0"/>
            <a:ext cx="4303800" cy="339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626" name="Google Shape;626;g33c29be6142_0_21:notes"/>
          <p:cNvSpPr txBox="1"/>
          <p:nvPr/>
        </p:nvSpPr>
        <p:spPr>
          <a:xfrm>
            <a:off x="0" y="6456362"/>
            <a:ext cx="4302000" cy="3396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27" name="Google Shape;627;g33c29be6142_0_21:notes"/>
          <p:cNvSpPr txBox="1"/>
          <p:nvPr/>
        </p:nvSpPr>
        <p:spPr>
          <a:xfrm>
            <a:off x="5622925" y="6456362"/>
            <a:ext cx="4303800" cy="3396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3c29be6142_0_32:notes"/>
          <p:cNvSpPr>
            <a:spLocks noGrp="1" noRot="1" noChangeAspect="1"/>
          </p:cNvSpPr>
          <p:nvPr>
            <p:ph type="sldImg" idx="2"/>
          </p:nvPr>
        </p:nvSpPr>
        <p:spPr>
          <a:xfrm>
            <a:off x="3263900"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634" name="Google Shape;634;g33c29be6142_0_32:notes"/>
          <p:cNvSpPr txBox="1">
            <a:spLocks noGrp="1"/>
          </p:cNvSpPr>
          <p:nvPr>
            <p:ph type="body" idx="1"/>
          </p:nvPr>
        </p:nvSpPr>
        <p:spPr>
          <a:xfrm>
            <a:off x="992187" y="3228975"/>
            <a:ext cx="7943700" cy="3059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5" name="Google Shape;635;g33c29be6142_0_32:notes"/>
          <p:cNvSpPr txBox="1"/>
          <p:nvPr/>
        </p:nvSpPr>
        <p:spPr>
          <a:xfrm>
            <a:off x="0" y="0"/>
            <a:ext cx="4302000" cy="33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Lecture notes</a:t>
            </a:r>
            <a:endParaRPr sz="1400" b="0" i="0" u="none" strike="noStrike" cap="none">
              <a:solidFill>
                <a:srgbClr val="000000"/>
              </a:solidFill>
              <a:latin typeface="Arial"/>
              <a:ea typeface="Arial"/>
              <a:cs typeface="Arial"/>
              <a:sym typeface="Arial"/>
            </a:endParaRPr>
          </a:p>
        </p:txBody>
      </p:sp>
      <p:sp>
        <p:nvSpPr>
          <p:cNvPr id="636" name="Google Shape;636;g33c29be6142_0_32:notes"/>
          <p:cNvSpPr txBox="1"/>
          <p:nvPr/>
        </p:nvSpPr>
        <p:spPr>
          <a:xfrm>
            <a:off x="5622925" y="0"/>
            <a:ext cx="4303800" cy="339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637" name="Google Shape;637;g33c29be6142_0_32:notes"/>
          <p:cNvSpPr txBox="1"/>
          <p:nvPr/>
        </p:nvSpPr>
        <p:spPr>
          <a:xfrm>
            <a:off x="0" y="6456362"/>
            <a:ext cx="4302000" cy="3396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8" name="Google Shape;638;g33c29be6142_0_32:notes"/>
          <p:cNvSpPr txBox="1"/>
          <p:nvPr/>
        </p:nvSpPr>
        <p:spPr>
          <a:xfrm>
            <a:off x="5622925" y="6456362"/>
            <a:ext cx="4303800" cy="3396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33c29be6142_0_59:notes"/>
          <p:cNvSpPr>
            <a:spLocks noGrp="1" noRot="1" noChangeAspect="1"/>
          </p:cNvSpPr>
          <p:nvPr>
            <p:ph type="sldImg" idx="2"/>
          </p:nvPr>
        </p:nvSpPr>
        <p:spPr>
          <a:xfrm>
            <a:off x="3263900" y="509587"/>
            <a:ext cx="3400500" cy="2549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45" name="Google Shape;645;g33c29be6142_0_59:notes"/>
          <p:cNvSpPr txBox="1">
            <a:spLocks noGrp="1"/>
          </p:cNvSpPr>
          <p:nvPr>
            <p:ph type="body" idx="1"/>
          </p:nvPr>
        </p:nvSpPr>
        <p:spPr>
          <a:xfrm>
            <a:off x="992187" y="3228975"/>
            <a:ext cx="7943700" cy="3059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6" name="Google Shape;646;g33c29be6142_0_59:notes"/>
          <p:cNvSpPr txBox="1">
            <a:spLocks noGrp="1"/>
          </p:cNvSpPr>
          <p:nvPr>
            <p:ph type="sldNum" idx="12"/>
          </p:nvPr>
        </p:nvSpPr>
        <p:spPr>
          <a:xfrm>
            <a:off x="5622925" y="6456362"/>
            <a:ext cx="4303800" cy="3396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33c29be6142_0_64:notes"/>
          <p:cNvSpPr>
            <a:spLocks noGrp="1" noRot="1" noChangeAspect="1"/>
          </p:cNvSpPr>
          <p:nvPr>
            <p:ph type="sldImg" idx="2"/>
          </p:nvPr>
        </p:nvSpPr>
        <p:spPr>
          <a:xfrm>
            <a:off x="3263900" y="509587"/>
            <a:ext cx="3400500" cy="2549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52" name="Google Shape;652;g33c29be6142_0_64:notes"/>
          <p:cNvSpPr txBox="1">
            <a:spLocks noGrp="1"/>
          </p:cNvSpPr>
          <p:nvPr>
            <p:ph type="body" idx="1"/>
          </p:nvPr>
        </p:nvSpPr>
        <p:spPr>
          <a:xfrm>
            <a:off x="992187" y="3228975"/>
            <a:ext cx="7943700" cy="3059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3" name="Google Shape;653;g33c29be6142_0_64:notes"/>
          <p:cNvSpPr txBox="1">
            <a:spLocks noGrp="1"/>
          </p:cNvSpPr>
          <p:nvPr>
            <p:ph type="sldNum" idx="12"/>
          </p:nvPr>
        </p:nvSpPr>
        <p:spPr>
          <a:xfrm>
            <a:off x="5622925" y="6456362"/>
            <a:ext cx="4303800" cy="3396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3c29be6142_0_69:notes"/>
          <p:cNvSpPr>
            <a:spLocks noGrp="1" noRot="1" noChangeAspect="1"/>
          </p:cNvSpPr>
          <p:nvPr>
            <p:ph type="sldImg" idx="2"/>
          </p:nvPr>
        </p:nvSpPr>
        <p:spPr>
          <a:xfrm>
            <a:off x="3263900" y="509587"/>
            <a:ext cx="3400500" cy="2549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59" name="Google Shape;659;g33c29be6142_0_69:notes"/>
          <p:cNvSpPr txBox="1">
            <a:spLocks noGrp="1"/>
          </p:cNvSpPr>
          <p:nvPr>
            <p:ph type="body" idx="1"/>
          </p:nvPr>
        </p:nvSpPr>
        <p:spPr>
          <a:xfrm>
            <a:off x="992187" y="3228975"/>
            <a:ext cx="7943700" cy="3059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0" name="Google Shape;660;g33c29be6142_0_69:notes"/>
          <p:cNvSpPr txBox="1">
            <a:spLocks noGrp="1"/>
          </p:cNvSpPr>
          <p:nvPr>
            <p:ph type="sldNum" idx="12"/>
          </p:nvPr>
        </p:nvSpPr>
        <p:spPr>
          <a:xfrm>
            <a:off x="5622925" y="6456362"/>
            <a:ext cx="4303800" cy="3396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12:notes"/>
          <p:cNvSpPr txBox="1">
            <a:spLocks noGrp="1"/>
          </p:cNvSpPr>
          <p:nvPr>
            <p:ph type="body" idx="1"/>
          </p:nvPr>
        </p:nvSpPr>
        <p:spPr>
          <a:xfrm>
            <a:off x="992187" y="3228975"/>
            <a:ext cx="7943850" cy="30591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6" name="Google Shape;666;p12:notes"/>
          <p:cNvSpPr>
            <a:spLocks noGrp="1" noRot="1" noChangeAspect="1"/>
          </p:cNvSpPr>
          <p:nvPr>
            <p:ph type="sldImg" idx="2"/>
          </p:nvPr>
        </p:nvSpPr>
        <p:spPr>
          <a:xfrm>
            <a:off x="3263900" y="509587"/>
            <a:ext cx="3400425"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65:notes"/>
          <p:cNvSpPr txBox="1">
            <a:spLocks noGrp="1"/>
          </p:cNvSpPr>
          <p:nvPr>
            <p:ph type="body" idx="1"/>
          </p:nvPr>
        </p:nvSpPr>
        <p:spPr>
          <a:xfrm>
            <a:off x="992187" y="3228975"/>
            <a:ext cx="7943850" cy="30591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2" name="Google Shape;672;p65:notes"/>
          <p:cNvSpPr>
            <a:spLocks noGrp="1" noRot="1" noChangeAspect="1"/>
          </p:cNvSpPr>
          <p:nvPr>
            <p:ph type="sldImg" idx="2"/>
          </p:nvPr>
        </p:nvSpPr>
        <p:spPr>
          <a:xfrm>
            <a:off x="3263900" y="509587"/>
            <a:ext cx="3400425"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42:notes"/>
          <p:cNvSpPr txBox="1">
            <a:spLocks noGrp="1"/>
          </p:cNvSpPr>
          <p:nvPr>
            <p:ph type="body" idx="1"/>
          </p:nvPr>
        </p:nvSpPr>
        <p:spPr>
          <a:xfrm>
            <a:off x="992187" y="3228975"/>
            <a:ext cx="7943850" cy="30591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1" name="Google Shape;491;p42:notes"/>
          <p:cNvSpPr>
            <a:spLocks noGrp="1" noRot="1" noChangeAspect="1"/>
          </p:cNvSpPr>
          <p:nvPr>
            <p:ph type="sldImg" idx="2"/>
          </p:nvPr>
        </p:nvSpPr>
        <p:spPr>
          <a:xfrm>
            <a:off x="3263900"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66:notes"/>
          <p:cNvSpPr>
            <a:spLocks noGrp="1" noRot="1" noChangeAspect="1"/>
          </p:cNvSpPr>
          <p:nvPr>
            <p:ph type="sldImg" idx="2"/>
          </p:nvPr>
        </p:nvSpPr>
        <p:spPr>
          <a:xfrm>
            <a:off x="3263900"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79" name="Google Shape;679;p66:notes"/>
          <p:cNvSpPr txBox="1">
            <a:spLocks noGrp="1"/>
          </p:cNvSpPr>
          <p:nvPr>
            <p:ph type="body" idx="1"/>
          </p:nvPr>
        </p:nvSpPr>
        <p:spPr>
          <a:xfrm>
            <a:off x="992187" y="3228975"/>
            <a:ext cx="7943850" cy="3059112"/>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SzPts val="1400"/>
              <a:buNone/>
            </a:pPr>
            <a:endParaRPr/>
          </a:p>
        </p:txBody>
      </p:sp>
      <p:sp>
        <p:nvSpPr>
          <p:cNvPr id="680" name="Google Shape;680;p66:notes"/>
          <p:cNvSpPr txBox="1">
            <a:spLocks noGrp="1"/>
          </p:cNvSpPr>
          <p:nvPr>
            <p:ph type="sldNum" idx="12"/>
          </p:nvPr>
        </p:nvSpPr>
        <p:spPr>
          <a:xfrm>
            <a:off x="5622925" y="6456362"/>
            <a:ext cx="4303712" cy="3397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67:notes"/>
          <p:cNvSpPr txBox="1">
            <a:spLocks noGrp="1"/>
          </p:cNvSpPr>
          <p:nvPr>
            <p:ph type="body" idx="1"/>
          </p:nvPr>
        </p:nvSpPr>
        <p:spPr>
          <a:xfrm>
            <a:off x="992187" y="3228975"/>
            <a:ext cx="7943850" cy="30591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1" name="Google Shape;691;p67:notes"/>
          <p:cNvSpPr>
            <a:spLocks noGrp="1" noRot="1" noChangeAspect="1"/>
          </p:cNvSpPr>
          <p:nvPr>
            <p:ph type="sldImg" idx="2"/>
          </p:nvPr>
        </p:nvSpPr>
        <p:spPr>
          <a:xfrm>
            <a:off x="3263900" y="509587"/>
            <a:ext cx="3400425"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68:notes"/>
          <p:cNvSpPr txBox="1">
            <a:spLocks noGrp="1"/>
          </p:cNvSpPr>
          <p:nvPr>
            <p:ph type="body" idx="1"/>
          </p:nvPr>
        </p:nvSpPr>
        <p:spPr>
          <a:xfrm>
            <a:off x="992187" y="3228975"/>
            <a:ext cx="7943850" cy="30591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p68:notes"/>
          <p:cNvSpPr>
            <a:spLocks noGrp="1" noRot="1" noChangeAspect="1"/>
          </p:cNvSpPr>
          <p:nvPr>
            <p:ph type="sldImg" idx="2"/>
          </p:nvPr>
        </p:nvSpPr>
        <p:spPr>
          <a:xfrm>
            <a:off x="3263900" y="509587"/>
            <a:ext cx="3400425"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69:notes"/>
          <p:cNvSpPr txBox="1">
            <a:spLocks noGrp="1"/>
          </p:cNvSpPr>
          <p:nvPr>
            <p:ph type="body" idx="1"/>
          </p:nvPr>
        </p:nvSpPr>
        <p:spPr>
          <a:xfrm>
            <a:off x="992187" y="3228975"/>
            <a:ext cx="7943850" cy="30591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69:notes"/>
          <p:cNvSpPr>
            <a:spLocks noGrp="1" noRot="1" noChangeAspect="1"/>
          </p:cNvSpPr>
          <p:nvPr>
            <p:ph type="sldImg" idx="2"/>
          </p:nvPr>
        </p:nvSpPr>
        <p:spPr>
          <a:xfrm>
            <a:off x="3263900" y="509587"/>
            <a:ext cx="3400425"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70:notes"/>
          <p:cNvSpPr txBox="1">
            <a:spLocks noGrp="1"/>
          </p:cNvSpPr>
          <p:nvPr>
            <p:ph type="body" idx="1"/>
          </p:nvPr>
        </p:nvSpPr>
        <p:spPr>
          <a:xfrm>
            <a:off x="992187" y="3228975"/>
            <a:ext cx="7943850" cy="30591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p70:notes"/>
          <p:cNvSpPr>
            <a:spLocks noGrp="1" noRot="1" noChangeAspect="1"/>
          </p:cNvSpPr>
          <p:nvPr>
            <p:ph type="sldImg" idx="2"/>
          </p:nvPr>
        </p:nvSpPr>
        <p:spPr>
          <a:xfrm>
            <a:off x="3263900" y="509587"/>
            <a:ext cx="3400425"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71:notes"/>
          <p:cNvSpPr txBox="1">
            <a:spLocks noGrp="1"/>
          </p:cNvSpPr>
          <p:nvPr>
            <p:ph type="body" idx="1"/>
          </p:nvPr>
        </p:nvSpPr>
        <p:spPr>
          <a:xfrm>
            <a:off x="992187" y="3228975"/>
            <a:ext cx="7943850" cy="30591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6" name="Google Shape;716;p71:notes"/>
          <p:cNvSpPr>
            <a:spLocks noGrp="1" noRot="1" noChangeAspect="1"/>
          </p:cNvSpPr>
          <p:nvPr>
            <p:ph type="sldImg" idx="2"/>
          </p:nvPr>
        </p:nvSpPr>
        <p:spPr>
          <a:xfrm>
            <a:off x="3263900" y="509587"/>
            <a:ext cx="3400425"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72:notes"/>
          <p:cNvSpPr txBox="1">
            <a:spLocks noGrp="1"/>
          </p:cNvSpPr>
          <p:nvPr>
            <p:ph type="body" idx="1"/>
          </p:nvPr>
        </p:nvSpPr>
        <p:spPr>
          <a:xfrm>
            <a:off x="992187" y="3228975"/>
            <a:ext cx="7943850" cy="30591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2" name="Google Shape;722;p72:notes"/>
          <p:cNvSpPr>
            <a:spLocks noGrp="1" noRot="1" noChangeAspect="1"/>
          </p:cNvSpPr>
          <p:nvPr>
            <p:ph type="sldImg" idx="2"/>
          </p:nvPr>
        </p:nvSpPr>
        <p:spPr>
          <a:xfrm>
            <a:off x="3263900" y="509587"/>
            <a:ext cx="3400425"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73:notes"/>
          <p:cNvSpPr txBox="1">
            <a:spLocks noGrp="1"/>
          </p:cNvSpPr>
          <p:nvPr>
            <p:ph type="body" idx="1"/>
          </p:nvPr>
        </p:nvSpPr>
        <p:spPr>
          <a:xfrm>
            <a:off x="992187" y="3228975"/>
            <a:ext cx="7943850" cy="30591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9" name="Google Shape;729;p73:notes"/>
          <p:cNvSpPr>
            <a:spLocks noGrp="1" noRot="1" noChangeAspect="1"/>
          </p:cNvSpPr>
          <p:nvPr>
            <p:ph type="sldImg" idx="2"/>
          </p:nvPr>
        </p:nvSpPr>
        <p:spPr>
          <a:xfrm>
            <a:off x="3263900" y="509587"/>
            <a:ext cx="3400425"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74:notes"/>
          <p:cNvSpPr txBox="1">
            <a:spLocks noGrp="1"/>
          </p:cNvSpPr>
          <p:nvPr>
            <p:ph type="body" idx="1"/>
          </p:nvPr>
        </p:nvSpPr>
        <p:spPr>
          <a:xfrm>
            <a:off x="992187" y="3228975"/>
            <a:ext cx="7943850" cy="30591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6" name="Google Shape;736;p74:notes"/>
          <p:cNvSpPr>
            <a:spLocks noGrp="1" noRot="1" noChangeAspect="1"/>
          </p:cNvSpPr>
          <p:nvPr>
            <p:ph type="sldImg" idx="2"/>
          </p:nvPr>
        </p:nvSpPr>
        <p:spPr>
          <a:xfrm>
            <a:off x="3263900" y="509587"/>
            <a:ext cx="3400425"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75:notes"/>
          <p:cNvSpPr txBox="1">
            <a:spLocks noGrp="1"/>
          </p:cNvSpPr>
          <p:nvPr>
            <p:ph type="body" idx="1"/>
          </p:nvPr>
        </p:nvSpPr>
        <p:spPr>
          <a:xfrm>
            <a:off x="992187" y="3228975"/>
            <a:ext cx="7943850" cy="30591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p75:notes"/>
          <p:cNvSpPr>
            <a:spLocks noGrp="1" noRot="1" noChangeAspect="1"/>
          </p:cNvSpPr>
          <p:nvPr>
            <p:ph type="sldImg" idx="2"/>
          </p:nvPr>
        </p:nvSpPr>
        <p:spPr>
          <a:xfrm>
            <a:off x="3263900" y="509587"/>
            <a:ext cx="3400425"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43:notes"/>
          <p:cNvSpPr txBox="1">
            <a:spLocks noGrp="1"/>
          </p:cNvSpPr>
          <p:nvPr>
            <p:ph type="body" idx="1"/>
          </p:nvPr>
        </p:nvSpPr>
        <p:spPr>
          <a:xfrm>
            <a:off x="992187" y="3228975"/>
            <a:ext cx="7943850" cy="30591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9" name="Google Shape;499;p43:notes"/>
          <p:cNvSpPr>
            <a:spLocks noGrp="1" noRot="1" noChangeAspect="1"/>
          </p:cNvSpPr>
          <p:nvPr>
            <p:ph type="sldImg" idx="2"/>
          </p:nvPr>
        </p:nvSpPr>
        <p:spPr>
          <a:xfrm>
            <a:off x="3263900"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76:notes"/>
          <p:cNvSpPr txBox="1">
            <a:spLocks noGrp="1"/>
          </p:cNvSpPr>
          <p:nvPr>
            <p:ph type="body" idx="1"/>
          </p:nvPr>
        </p:nvSpPr>
        <p:spPr>
          <a:xfrm>
            <a:off x="992187" y="3228975"/>
            <a:ext cx="7943850" cy="30591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8" name="Google Shape;748;p76:notes"/>
          <p:cNvSpPr>
            <a:spLocks noGrp="1" noRot="1" noChangeAspect="1"/>
          </p:cNvSpPr>
          <p:nvPr>
            <p:ph type="sldImg" idx="2"/>
          </p:nvPr>
        </p:nvSpPr>
        <p:spPr>
          <a:xfrm>
            <a:off x="3263900" y="509587"/>
            <a:ext cx="3400425"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77:notes"/>
          <p:cNvSpPr txBox="1">
            <a:spLocks noGrp="1"/>
          </p:cNvSpPr>
          <p:nvPr>
            <p:ph type="body" idx="1"/>
          </p:nvPr>
        </p:nvSpPr>
        <p:spPr>
          <a:xfrm>
            <a:off x="992187" y="3228975"/>
            <a:ext cx="7943850" cy="30591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4" name="Google Shape;754;p77:notes"/>
          <p:cNvSpPr>
            <a:spLocks noGrp="1" noRot="1" noChangeAspect="1"/>
          </p:cNvSpPr>
          <p:nvPr>
            <p:ph type="sldImg" idx="2"/>
          </p:nvPr>
        </p:nvSpPr>
        <p:spPr>
          <a:xfrm>
            <a:off x="3263900" y="509587"/>
            <a:ext cx="3400425"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78:notes"/>
          <p:cNvSpPr txBox="1">
            <a:spLocks noGrp="1"/>
          </p:cNvSpPr>
          <p:nvPr>
            <p:ph type="body" idx="1"/>
          </p:nvPr>
        </p:nvSpPr>
        <p:spPr>
          <a:xfrm>
            <a:off x="992187" y="3228975"/>
            <a:ext cx="7943850" cy="30591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p78:notes"/>
          <p:cNvSpPr>
            <a:spLocks noGrp="1" noRot="1" noChangeAspect="1"/>
          </p:cNvSpPr>
          <p:nvPr>
            <p:ph type="sldImg" idx="2"/>
          </p:nvPr>
        </p:nvSpPr>
        <p:spPr>
          <a:xfrm>
            <a:off x="3263900" y="509587"/>
            <a:ext cx="3400425"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79:notes"/>
          <p:cNvSpPr txBox="1">
            <a:spLocks noGrp="1"/>
          </p:cNvSpPr>
          <p:nvPr>
            <p:ph type="body" idx="1"/>
          </p:nvPr>
        </p:nvSpPr>
        <p:spPr>
          <a:xfrm>
            <a:off x="992187" y="3228975"/>
            <a:ext cx="7943850" cy="30591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6" name="Google Shape;766;p79:notes"/>
          <p:cNvSpPr>
            <a:spLocks noGrp="1" noRot="1" noChangeAspect="1"/>
          </p:cNvSpPr>
          <p:nvPr>
            <p:ph type="sldImg" idx="2"/>
          </p:nvPr>
        </p:nvSpPr>
        <p:spPr>
          <a:xfrm>
            <a:off x="3263900" y="509587"/>
            <a:ext cx="3400425"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80:notes"/>
          <p:cNvSpPr txBox="1">
            <a:spLocks noGrp="1"/>
          </p:cNvSpPr>
          <p:nvPr>
            <p:ph type="body" idx="1"/>
          </p:nvPr>
        </p:nvSpPr>
        <p:spPr>
          <a:xfrm>
            <a:off x="992187" y="3228975"/>
            <a:ext cx="7943850" cy="30591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3" name="Google Shape;773;p80:notes"/>
          <p:cNvSpPr>
            <a:spLocks noGrp="1" noRot="1" noChangeAspect="1"/>
          </p:cNvSpPr>
          <p:nvPr>
            <p:ph type="sldImg" idx="2"/>
          </p:nvPr>
        </p:nvSpPr>
        <p:spPr>
          <a:xfrm>
            <a:off x="3263900" y="509587"/>
            <a:ext cx="3400425"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81:notes"/>
          <p:cNvSpPr txBox="1">
            <a:spLocks noGrp="1"/>
          </p:cNvSpPr>
          <p:nvPr>
            <p:ph type="body" idx="1"/>
          </p:nvPr>
        </p:nvSpPr>
        <p:spPr>
          <a:xfrm>
            <a:off x="992187" y="3228975"/>
            <a:ext cx="7943850" cy="30591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9" name="Google Shape;779;p81:notes"/>
          <p:cNvSpPr>
            <a:spLocks noGrp="1" noRot="1" noChangeAspect="1"/>
          </p:cNvSpPr>
          <p:nvPr>
            <p:ph type="sldImg" idx="2"/>
          </p:nvPr>
        </p:nvSpPr>
        <p:spPr>
          <a:xfrm>
            <a:off x="3263900" y="509587"/>
            <a:ext cx="3400425"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82:notes"/>
          <p:cNvSpPr txBox="1">
            <a:spLocks noGrp="1"/>
          </p:cNvSpPr>
          <p:nvPr>
            <p:ph type="body" idx="1"/>
          </p:nvPr>
        </p:nvSpPr>
        <p:spPr>
          <a:xfrm>
            <a:off x="992187" y="3228975"/>
            <a:ext cx="7943850" cy="30591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5" name="Google Shape;785;p82:notes"/>
          <p:cNvSpPr>
            <a:spLocks noGrp="1" noRot="1" noChangeAspect="1"/>
          </p:cNvSpPr>
          <p:nvPr>
            <p:ph type="sldImg" idx="2"/>
          </p:nvPr>
        </p:nvSpPr>
        <p:spPr>
          <a:xfrm>
            <a:off x="3263900" y="509587"/>
            <a:ext cx="3400425"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33c29be6142_0_74:notes"/>
          <p:cNvSpPr>
            <a:spLocks noGrp="1" noRot="1" noChangeAspect="1"/>
          </p:cNvSpPr>
          <p:nvPr>
            <p:ph type="sldImg" idx="2"/>
          </p:nvPr>
        </p:nvSpPr>
        <p:spPr>
          <a:xfrm>
            <a:off x="3263900"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791" name="Google Shape;791;g33c29be6142_0_74:notes"/>
          <p:cNvSpPr txBox="1">
            <a:spLocks noGrp="1"/>
          </p:cNvSpPr>
          <p:nvPr>
            <p:ph type="body" idx="1"/>
          </p:nvPr>
        </p:nvSpPr>
        <p:spPr>
          <a:xfrm>
            <a:off x="992187" y="3228975"/>
            <a:ext cx="7943700" cy="3059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2" name="Google Shape;792;g33c29be6142_0_74:notes"/>
          <p:cNvSpPr txBox="1">
            <a:spLocks noGrp="1"/>
          </p:cNvSpPr>
          <p:nvPr>
            <p:ph type="sldNum" idx="12"/>
          </p:nvPr>
        </p:nvSpPr>
        <p:spPr>
          <a:xfrm>
            <a:off x="5622925" y="6456362"/>
            <a:ext cx="4303800" cy="3396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sz="14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83:notes"/>
          <p:cNvSpPr>
            <a:spLocks noGrp="1" noRot="1" noChangeAspect="1"/>
          </p:cNvSpPr>
          <p:nvPr>
            <p:ph type="sldImg" idx="2"/>
          </p:nvPr>
        </p:nvSpPr>
        <p:spPr>
          <a:xfrm>
            <a:off x="3263900"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797" name="Google Shape;797;p83:notes"/>
          <p:cNvSpPr txBox="1">
            <a:spLocks noGrp="1"/>
          </p:cNvSpPr>
          <p:nvPr>
            <p:ph type="body" idx="1"/>
          </p:nvPr>
        </p:nvSpPr>
        <p:spPr>
          <a:xfrm>
            <a:off x="992187" y="3228975"/>
            <a:ext cx="7943700" cy="3059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8" name="Google Shape;798;p83:notes"/>
          <p:cNvSpPr txBox="1">
            <a:spLocks noGrp="1"/>
          </p:cNvSpPr>
          <p:nvPr>
            <p:ph type="sldNum" idx="12"/>
          </p:nvPr>
        </p:nvSpPr>
        <p:spPr>
          <a:xfrm>
            <a:off x="5622925" y="6456362"/>
            <a:ext cx="4303800" cy="3396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sz="14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84:notes"/>
          <p:cNvSpPr>
            <a:spLocks noGrp="1" noRot="1" noChangeAspect="1"/>
          </p:cNvSpPr>
          <p:nvPr>
            <p:ph type="sldImg" idx="2"/>
          </p:nvPr>
        </p:nvSpPr>
        <p:spPr>
          <a:xfrm>
            <a:off x="3263900"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803" name="Google Shape;803;p84:notes"/>
          <p:cNvSpPr txBox="1">
            <a:spLocks noGrp="1"/>
          </p:cNvSpPr>
          <p:nvPr>
            <p:ph type="body" idx="1"/>
          </p:nvPr>
        </p:nvSpPr>
        <p:spPr>
          <a:xfrm>
            <a:off x="992187" y="3228975"/>
            <a:ext cx="7943700" cy="3059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4" name="Google Shape;804;p84:notes"/>
          <p:cNvSpPr txBox="1">
            <a:spLocks noGrp="1"/>
          </p:cNvSpPr>
          <p:nvPr>
            <p:ph type="sldNum" idx="12"/>
          </p:nvPr>
        </p:nvSpPr>
        <p:spPr>
          <a:xfrm>
            <a:off x="5622925" y="6456362"/>
            <a:ext cx="4303800" cy="3396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44:notes"/>
          <p:cNvSpPr txBox="1"/>
          <p:nvPr/>
        </p:nvSpPr>
        <p:spPr>
          <a:xfrm>
            <a:off x="0" y="6456362"/>
            <a:ext cx="4302125" cy="339725"/>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Times New Roman"/>
              <a:buNone/>
            </a:pPr>
            <a:r>
              <a:rPr lang="en-US" sz="1800" b="0" i="0" u="none" strike="noStrike" cap="none">
                <a:solidFill>
                  <a:srgbClr val="000000"/>
                </a:solidFill>
                <a:latin typeface="Times New Roman"/>
                <a:ea typeface="Times New Roman"/>
                <a:cs typeface="Times New Roman"/>
                <a:sym typeface="Times New Roman"/>
              </a:rPr>
              <a:t>1.#</a:t>
            </a:r>
            <a:endParaRPr sz="1400" b="0" i="0" u="none" strike="noStrike" cap="none">
              <a:solidFill>
                <a:srgbClr val="000000"/>
              </a:solidFill>
              <a:latin typeface="Arial"/>
              <a:ea typeface="Arial"/>
              <a:cs typeface="Arial"/>
              <a:sym typeface="Arial"/>
            </a:endParaRPr>
          </a:p>
        </p:txBody>
      </p:sp>
      <p:sp>
        <p:nvSpPr>
          <p:cNvPr id="507" name="Google Shape;507;p44:notes"/>
          <p:cNvSpPr>
            <a:spLocks noGrp="1" noRot="1" noChangeAspect="1"/>
          </p:cNvSpPr>
          <p:nvPr>
            <p:ph type="sldImg" idx="2"/>
          </p:nvPr>
        </p:nvSpPr>
        <p:spPr>
          <a:xfrm>
            <a:off x="3263900"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08" name="Google Shape;508;p44:notes"/>
          <p:cNvSpPr txBox="1">
            <a:spLocks noGrp="1"/>
          </p:cNvSpPr>
          <p:nvPr>
            <p:ph type="body" idx="1"/>
          </p:nvPr>
        </p:nvSpPr>
        <p:spPr>
          <a:xfrm>
            <a:off x="992187" y="3228975"/>
            <a:ext cx="7943850" cy="30591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85:notes"/>
          <p:cNvSpPr>
            <a:spLocks noGrp="1" noRot="1" noChangeAspect="1"/>
          </p:cNvSpPr>
          <p:nvPr>
            <p:ph type="sldImg" idx="2"/>
          </p:nvPr>
        </p:nvSpPr>
        <p:spPr>
          <a:xfrm>
            <a:off x="3263900"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809" name="Google Shape;809;p85:notes"/>
          <p:cNvSpPr txBox="1">
            <a:spLocks noGrp="1"/>
          </p:cNvSpPr>
          <p:nvPr>
            <p:ph type="body" idx="1"/>
          </p:nvPr>
        </p:nvSpPr>
        <p:spPr>
          <a:xfrm>
            <a:off x="992187" y="3228975"/>
            <a:ext cx="7943700" cy="3059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0" name="Google Shape;810;p85:notes"/>
          <p:cNvSpPr txBox="1">
            <a:spLocks noGrp="1"/>
          </p:cNvSpPr>
          <p:nvPr>
            <p:ph type="sldNum" idx="12"/>
          </p:nvPr>
        </p:nvSpPr>
        <p:spPr>
          <a:xfrm>
            <a:off x="5622925" y="6456362"/>
            <a:ext cx="4303800" cy="3396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sz="14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86:notes"/>
          <p:cNvSpPr>
            <a:spLocks noGrp="1" noRot="1" noChangeAspect="1"/>
          </p:cNvSpPr>
          <p:nvPr>
            <p:ph type="sldImg" idx="2"/>
          </p:nvPr>
        </p:nvSpPr>
        <p:spPr>
          <a:xfrm>
            <a:off x="3263900"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815" name="Google Shape;815;p86:notes"/>
          <p:cNvSpPr txBox="1">
            <a:spLocks noGrp="1"/>
          </p:cNvSpPr>
          <p:nvPr>
            <p:ph type="body" idx="1"/>
          </p:nvPr>
        </p:nvSpPr>
        <p:spPr>
          <a:xfrm>
            <a:off x="992187" y="3228975"/>
            <a:ext cx="7943700" cy="3059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6" name="Google Shape;816;p86:notes"/>
          <p:cNvSpPr txBox="1">
            <a:spLocks noGrp="1"/>
          </p:cNvSpPr>
          <p:nvPr>
            <p:ph type="sldNum" idx="12"/>
          </p:nvPr>
        </p:nvSpPr>
        <p:spPr>
          <a:xfrm>
            <a:off x="5622925" y="6456362"/>
            <a:ext cx="4303800" cy="3396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sz="1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87:notes"/>
          <p:cNvSpPr>
            <a:spLocks noGrp="1" noRot="1" noChangeAspect="1"/>
          </p:cNvSpPr>
          <p:nvPr>
            <p:ph type="sldImg" idx="2"/>
          </p:nvPr>
        </p:nvSpPr>
        <p:spPr>
          <a:xfrm>
            <a:off x="3263900"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821" name="Google Shape;821;p87:notes"/>
          <p:cNvSpPr txBox="1">
            <a:spLocks noGrp="1"/>
          </p:cNvSpPr>
          <p:nvPr>
            <p:ph type="body" idx="1"/>
          </p:nvPr>
        </p:nvSpPr>
        <p:spPr>
          <a:xfrm>
            <a:off x="992187" y="3228975"/>
            <a:ext cx="7943700" cy="3059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2" name="Google Shape;822;p87:notes"/>
          <p:cNvSpPr txBox="1">
            <a:spLocks noGrp="1"/>
          </p:cNvSpPr>
          <p:nvPr>
            <p:ph type="sldNum" idx="12"/>
          </p:nvPr>
        </p:nvSpPr>
        <p:spPr>
          <a:xfrm>
            <a:off x="5622925" y="6456362"/>
            <a:ext cx="4303800" cy="3396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45:notes"/>
          <p:cNvSpPr txBox="1"/>
          <p:nvPr/>
        </p:nvSpPr>
        <p:spPr>
          <a:xfrm>
            <a:off x="0" y="6456362"/>
            <a:ext cx="4302125" cy="339725"/>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Times New Roman"/>
              <a:buNone/>
            </a:pPr>
            <a:r>
              <a:rPr lang="en-US" sz="1800" b="0" i="0" u="none" strike="noStrike" cap="none">
                <a:solidFill>
                  <a:srgbClr val="000000"/>
                </a:solidFill>
                <a:latin typeface="Times New Roman"/>
                <a:ea typeface="Times New Roman"/>
                <a:cs typeface="Times New Roman"/>
                <a:sym typeface="Times New Roman"/>
              </a:rPr>
              <a:t>1.#</a:t>
            </a:r>
            <a:endParaRPr sz="1400" b="0" i="0" u="none" strike="noStrike" cap="none">
              <a:solidFill>
                <a:srgbClr val="000000"/>
              </a:solidFill>
              <a:latin typeface="Arial"/>
              <a:ea typeface="Arial"/>
              <a:cs typeface="Arial"/>
              <a:sym typeface="Arial"/>
            </a:endParaRPr>
          </a:p>
        </p:txBody>
      </p:sp>
      <p:sp>
        <p:nvSpPr>
          <p:cNvPr id="520" name="Google Shape;520;p45:notes"/>
          <p:cNvSpPr>
            <a:spLocks noGrp="1" noRot="1" noChangeAspect="1"/>
          </p:cNvSpPr>
          <p:nvPr>
            <p:ph type="sldImg" idx="2"/>
          </p:nvPr>
        </p:nvSpPr>
        <p:spPr>
          <a:xfrm>
            <a:off x="3263900"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21" name="Google Shape;521;p45:notes"/>
          <p:cNvSpPr txBox="1">
            <a:spLocks noGrp="1"/>
          </p:cNvSpPr>
          <p:nvPr>
            <p:ph type="body" idx="1"/>
          </p:nvPr>
        </p:nvSpPr>
        <p:spPr>
          <a:xfrm>
            <a:off x="992187" y="3228975"/>
            <a:ext cx="7943850" cy="30591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46:notes"/>
          <p:cNvSpPr txBox="1"/>
          <p:nvPr/>
        </p:nvSpPr>
        <p:spPr>
          <a:xfrm>
            <a:off x="0" y="6456362"/>
            <a:ext cx="4302125" cy="339725"/>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Times New Roman"/>
              <a:buNone/>
            </a:pPr>
            <a:r>
              <a:rPr lang="en-US" sz="1800" b="0" i="0" u="none" strike="noStrike" cap="none">
                <a:solidFill>
                  <a:srgbClr val="000000"/>
                </a:solidFill>
                <a:latin typeface="Times New Roman"/>
                <a:ea typeface="Times New Roman"/>
                <a:cs typeface="Times New Roman"/>
                <a:sym typeface="Times New Roman"/>
              </a:rPr>
              <a:t>1.#</a:t>
            </a:r>
            <a:endParaRPr sz="1400" b="0" i="0" u="none" strike="noStrike" cap="none">
              <a:solidFill>
                <a:srgbClr val="000000"/>
              </a:solidFill>
              <a:latin typeface="Arial"/>
              <a:ea typeface="Arial"/>
              <a:cs typeface="Arial"/>
              <a:sym typeface="Arial"/>
            </a:endParaRPr>
          </a:p>
        </p:txBody>
      </p:sp>
      <p:sp>
        <p:nvSpPr>
          <p:cNvPr id="537" name="Google Shape;537;p46:notes"/>
          <p:cNvSpPr>
            <a:spLocks noGrp="1" noRot="1" noChangeAspect="1"/>
          </p:cNvSpPr>
          <p:nvPr>
            <p:ph type="sldImg" idx="2"/>
          </p:nvPr>
        </p:nvSpPr>
        <p:spPr>
          <a:xfrm>
            <a:off x="3263900"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38" name="Google Shape;538;p46:notes"/>
          <p:cNvSpPr txBox="1">
            <a:spLocks noGrp="1"/>
          </p:cNvSpPr>
          <p:nvPr>
            <p:ph type="body" idx="1"/>
          </p:nvPr>
        </p:nvSpPr>
        <p:spPr>
          <a:xfrm>
            <a:off x="992187" y="3228975"/>
            <a:ext cx="7943850" cy="30591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7:notes"/>
          <p:cNvSpPr txBox="1"/>
          <p:nvPr/>
        </p:nvSpPr>
        <p:spPr>
          <a:xfrm>
            <a:off x="0" y="6456362"/>
            <a:ext cx="4302125" cy="339725"/>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Times New Roman"/>
              <a:buNone/>
            </a:pPr>
            <a:r>
              <a:rPr lang="en-US" sz="1800" b="0" i="0" u="none" strike="noStrike" cap="none">
                <a:solidFill>
                  <a:srgbClr val="000000"/>
                </a:solidFill>
                <a:latin typeface="Times New Roman"/>
                <a:ea typeface="Times New Roman"/>
                <a:cs typeface="Times New Roman"/>
                <a:sym typeface="Times New Roman"/>
              </a:rPr>
              <a:t>1.#</a:t>
            </a:r>
            <a:endParaRPr sz="1400" b="0" i="0" u="none" strike="noStrike" cap="none">
              <a:solidFill>
                <a:srgbClr val="000000"/>
              </a:solidFill>
              <a:latin typeface="Arial"/>
              <a:ea typeface="Arial"/>
              <a:cs typeface="Arial"/>
              <a:sym typeface="Arial"/>
            </a:endParaRPr>
          </a:p>
        </p:txBody>
      </p:sp>
      <p:sp>
        <p:nvSpPr>
          <p:cNvPr id="563" name="Google Shape;563;p47:notes"/>
          <p:cNvSpPr>
            <a:spLocks noGrp="1" noRot="1" noChangeAspect="1"/>
          </p:cNvSpPr>
          <p:nvPr>
            <p:ph type="sldImg" idx="2"/>
          </p:nvPr>
        </p:nvSpPr>
        <p:spPr>
          <a:xfrm>
            <a:off x="3263900"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64" name="Google Shape;564;p47:notes"/>
          <p:cNvSpPr txBox="1">
            <a:spLocks noGrp="1"/>
          </p:cNvSpPr>
          <p:nvPr>
            <p:ph type="body" idx="1"/>
          </p:nvPr>
        </p:nvSpPr>
        <p:spPr>
          <a:xfrm>
            <a:off x="992187" y="3228975"/>
            <a:ext cx="7943850" cy="30591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48:notes"/>
          <p:cNvSpPr txBox="1"/>
          <p:nvPr/>
        </p:nvSpPr>
        <p:spPr>
          <a:xfrm>
            <a:off x="5622925" y="6456362"/>
            <a:ext cx="4303712" cy="33972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
        <p:nvSpPr>
          <p:cNvPr id="580" name="Google Shape;580;p48:notes"/>
          <p:cNvSpPr>
            <a:spLocks noGrp="1" noRot="1" noChangeAspect="1"/>
          </p:cNvSpPr>
          <p:nvPr>
            <p:ph type="sldImg" idx="2"/>
          </p:nvPr>
        </p:nvSpPr>
        <p:spPr>
          <a:xfrm>
            <a:off x="3263900" y="509587"/>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81" name="Google Shape;581;p48:notes"/>
          <p:cNvSpPr txBox="1">
            <a:spLocks noGrp="1"/>
          </p:cNvSpPr>
          <p:nvPr>
            <p:ph type="body" idx="1"/>
          </p:nvPr>
        </p:nvSpPr>
        <p:spPr>
          <a:xfrm>
            <a:off x="992187" y="3228975"/>
            <a:ext cx="7943850" cy="30591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9:notes"/>
          <p:cNvSpPr txBox="1">
            <a:spLocks noGrp="1"/>
          </p:cNvSpPr>
          <p:nvPr>
            <p:ph type="body" idx="1"/>
          </p:nvPr>
        </p:nvSpPr>
        <p:spPr>
          <a:xfrm>
            <a:off x="992187" y="3228975"/>
            <a:ext cx="7943850" cy="30591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7" name="Google Shape;587;p49:notes"/>
          <p:cNvSpPr>
            <a:spLocks noGrp="1" noRot="1" noChangeAspect="1"/>
          </p:cNvSpPr>
          <p:nvPr>
            <p:ph type="sldImg" idx="2"/>
          </p:nvPr>
        </p:nvSpPr>
        <p:spPr>
          <a:xfrm>
            <a:off x="3263900"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17" name="Google Shape;17;p5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ctr"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4"/>
        <p:cNvGrpSpPr/>
        <p:nvPr/>
      </p:nvGrpSpPr>
      <p:grpSpPr>
        <a:xfrm>
          <a:off x="0" y="0"/>
          <a:ext cx="0" cy="0"/>
          <a:chOff x="0" y="0"/>
          <a:chExt cx="0" cy="0"/>
        </a:xfrm>
      </p:grpSpPr>
      <p:sp>
        <p:nvSpPr>
          <p:cNvPr id="45" name="Google Shape;45;p63"/>
          <p:cNvSpPr txBox="1">
            <a:spLocks noGrp="1"/>
          </p:cNvSpPr>
          <p:nvPr>
            <p:ph type="title"/>
          </p:nvPr>
        </p:nvSpPr>
        <p:spPr>
          <a:xfrm>
            <a:off x="533400" y="533400"/>
            <a:ext cx="8153400" cy="884238"/>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46" name="Google Shape;46;p6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7" name="Google Shape;47;p6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8"/>
        <p:cNvGrpSpPr/>
        <p:nvPr/>
      </p:nvGrpSpPr>
      <p:grpSpPr>
        <a:xfrm>
          <a:off x="0" y="0"/>
          <a:ext cx="0" cy="0"/>
          <a:chOff x="0" y="0"/>
          <a:chExt cx="0" cy="0"/>
        </a:xfrm>
      </p:grpSpPr>
      <p:sp>
        <p:nvSpPr>
          <p:cNvPr id="49" name="Google Shape;49;p6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50" name="Google Shape;50;p6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3200400" marR="0" lvl="6"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3657600" marR="0" lvl="7"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4114800" marR="0" lvl="8"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55"/>
          <p:cNvSpPr txBox="1">
            <a:spLocks noGrp="1"/>
          </p:cNvSpPr>
          <p:nvPr>
            <p:ph type="title"/>
          </p:nvPr>
        </p:nvSpPr>
        <p:spPr>
          <a:xfrm>
            <a:off x="609600" y="533400"/>
            <a:ext cx="8077200" cy="884238"/>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20" name="Google Shape;20;p5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
        <p:cNvGrpSpPr/>
        <p:nvPr/>
      </p:nvGrpSpPr>
      <p:grpSpPr>
        <a:xfrm>
          <a:off x="0" y="0"/>
          <a:ext cx="0" cy="0"/>
          <a:chOff x="0" y="0"/>
          <a:chExt cx="0" cy="0"/>
        </a:xfrm>
      </p:grpSpPr>
      <p:sp>
        <p:nvSpPr>
          <p:cNvPr id="23" name="Google Shape;23;p5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24" name="Google Shape;24;p5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5"/>
        <p:cNvGrpSpPr/>
        <p:nvPr/>
      </p:nvGrpSpPr>
      <p:grpSpPr>
        <a:xfrm>
          <a:off x="0" y="0"/>
          <a:ext cx="0" cy="0"/>
          <a:chOff x="0" y="0"/>
          <a:chExt cx="0" cy="0"/>
        </a:xfrm>
      </p:grpSpPr>
      <p:sp>
        <p:nvSpPr>
          <p:cNvPr id="26" name="Google Shape;26;p58"/>
          <p:cNvSpPr txBox="1">
            <a:spLocks noGrp="1"/>
          </p:cNvSpPr>
          <p:nvPr>
            <p:ph type="title"/>
          </p:nvPr>
        </p:nvSpPr>
        <p:spPr>
          <a:xfrm>
            <a:off x="533400" y="609600"/>
            <a:ext cx="8153400" cy="808038"/>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27" name="Google Shape;27;p58"/>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8"/>
        <p:cNvGrpSpPr/>
        <p:nvPr/>
      </p:nvGrpSpPr>
      <p:grpSpPr>
        <a:xfrm>
          <a:off x="0" y="0"/>
          <a:ext cx="0" cy="0"/>
          <a:chOff x="0" y="0"/>
          <a:chExt cx="0" cy="0"/>
        </a:xfrm>
      </p:grpSpPr>
      <p:sp>
        <p:nvSpPr>
          <p:cNvPr id="29" name="Google Shape;29;p5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30" name="Google Shape;30;p59"/>
          <p:cNvSpPr>
            <a:spLocks noGrp="1"/>
          </p:cNvSpPr>
          <p:nvPr>
            <p:ph type="pic" idx="2"/>
          </p:nvPr>
        </p:nvSpPr>
        <p:spPr>
          <a:xfrm>
            <a:off x="1792288" y="612775"/>
            <a:ext cx="5486400" cy="4114800"/>
          </a:xfrm>
          <a:prstGeom prst="rect">
            <a:avLst/>
          </a:prstGeom>
          <a:noFill/>
          <a:ln>
            <a:noFill/>
          </a:ln>
        </p:spPr>
      </p:sp>
      <p:sp>
        <p:nvSpPr>
          <p:cNvPr id="31" name="Google Shape;31;p5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2"/>
        <p:cNvGrpSpPr/>
        <p:nvPr/>
      </p:nvGrpSpPr>
      <p:grpSpPr>
        <a:xfrm>
          <a:off x="0" y="0"/>
          <a:ext cx="0" cy="0"/>
          <a:chOff x="0" y="0"/>
          <a:chExt cx="0" cy="0"/>
        </a:xfrm>
      </p:grpSpPr>
      <p:sp>
        <p:nvSpPr>
          <p:cNvPr id="33" name="Google Shape;33;p6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34" name="Google Shape;34;p6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5" name="Google Shape;35;p6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1"/>
          <p:cNvSpPr txBox="1">
            <a:spLocks noGrp="1"/>
          </p:cNvSpPr>
          <p:nvPr>
            <p:ph type="title"/>
          </p:nvPr>
        </p:nvSpPr>
        <p:spPr>
          <a:xfrm>
            <a:off x="609600" y="533400"/>
            <a:ext cx="8077200" cy="884238"/>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2"/>
          <p:cNvSpPr txBox="1">
            <a:spLocks noGrp="1"/>
          </p:cNvSpPr>
          <p:nvPr>
            <p:ph type="title"/>
          </p:nvPr>
        </p:nvSpPr>
        <p:spPr>
          <a:xfrm>
            <a:off x="609600" y="533400"/>
            <a:ext cx="8077200" cy="884238"/>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40" name="Google Shape;40;p6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1" name="Google Shape;41;p6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2" name="Google Shape;42;p6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3" name="Google Shape;43;p6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53"/>
          <p:cNvPicPr preferRelativeResize="0"/>
          <p:nvPr/>
        </p:nvPicPr>
        <p:blipFill rotWithShape="1">
          <a:blip r:embed="rId13">
            <a:alphaModFix/>
          </a:blip>
          <a:srcRect/>
          <a:stretch/>
        </p:blipFill>
        <p:spPr>
          <a:xfrm>
            <a:off x="0" y="6456362"/>
            <a:ext cx="9144000" cy="401637"/>
          </a:xfrm>
          <a:prstGeom prst="rect">
            <a:avLst/>
          </a:prstGeom>
          <a:noFill/>
          <a:ln>
            <a:noFill/>
          </a:ln>
        </p:spPr>
      </p:pic>
      <p:pic>
        <p:nvPicPr>
          <p:cNvPr id="11" name="Google Shape;11;p53"/>
          <p:cNvPicPr preferRelativeResize="0"/>
          <p:nvPr/>
        </p:nvPicPr>
        <p:blipFill rotWithShape="1">
          <a:blip r:embed="rId14">
            <a:alphaModFix/>
          </a:blip>
          <a:srcRect/>
          <a:stretch/>
        </p:blipFill>
        <p:spPr>
          <a:xfrm>
            <a:off x="1828800" y="0"/>
            <a:ext cx="7315200" cy="6411912"/>
          </a:xfrm>
          <a:prstGeom prst="rect">
            <a:avLst/>
          </a:prstGeom>
          <a:noFill/>
          <a:ln>
            <a:noFill/>
          </a:ln>
        </p:spPr>
      </p:pic>
      <p:pic>
        <p:nvPicPr>
          <p:cNvPr id="12" name="Google Shape;12;p53"/>
          <p:cNvPicPr preferRelativeResize="0"/>
          <p:nvPr/>
        </p:nvPicPr>
        <p:blipFill rotWithShape="1">
          <a:blip r:embed="rId15">
            <a:alphaModFix/>
          </a:blip>
          <a:srcRect/>
          <a:stretch/>
        </p:blipFill>
        <p:spPr>
          <a:xfrm>
            <a:off x="0" y="1066800"/>
            <a:ext cx="454025" cy="5029200"/>
          </a:xfrm>
          <a:prstGeom prst="rect">
            <a:avLst/>
          </a:prstGeom>
          <a:noFill/>
          <a:ln>
            <a:noFill/>
          </a:ln>
        </p:spPr>
      </p:pic>
      <p:pic>
        <p:nvPicPr>
          <p:cNvPr id="13" name="Google Shape;13;p53"/>
          <p:cNvPicPr preferRelativeResize="0"/>
          <p:nvPr/>
        </p:nvPicPr>
        <p:blipFill rotWithShape="1">
          <a:blip r:embed="rId16">
            <a:alphaModFix/>
          </a:blip>
          <a:srcRect/>
          <a:stretch/>
        </p:blipFill>
        <p:spPr>
          <a:xfrm>
            <a:off x="311150" y="406400"/>
            <a:ext cx="146050" cy="1365250"/>
          </a:xfrm>
          <a:prstGeom prst="rect">
            <a:avLst/>
          </a:prstGeom>
          <a:noFill/>
          <a:ln>
            <a:noFill/>
          </a:ln>
        </p:spPr>
      </p:pic>
      <p:pic>
        <p:nvPicPr>
          <p:cNvPr id="14" name="Google Shape;14;p53" descr="logo upm 1 copy"/>
          <p:cNvPicPr preferRelativeResize="0"/>
          <p:nvPr/>
        </p:nvPicPr>
        <p:blipFill rotWithShape="1">
          <a:blip r:embed="rId17">
            <a:alphaModFix/>
          </a:blip>
          <a:srcRect/>
          <a:stretch/>
        </p:blipFill>
        <p:spPr>
          <a:xfrm>
            <a:off x="50800" y="50800"/>
            <a:ext cx="1244600" cy="57308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99"/>
              </a:buClr>
              <a:buSzPts val="4400"/>
              <a:buFont typeface="Century Gothic"/>
              <a:buNone/>
            </a:pPr>
            <a:r>
              <a:rPr lang="en-US" b="1" dirty="0">
                <a:solidFill>
                  <a:srgbClr val="000099"/>
                </a:solidFill>
                <a:latin typeface="Century Gothic"/>
                <a:ea typeface="Century Gothic"/>
                <a:cs typeface="Century Gothic"/>
                <a:sym typeface="Century Gothic"/>
              </a:rPr>
              <a:t>COMPUTER NETWORK AND COMMUNICATION </a:t>
            </a:r>
            <a:br>
              <a:rPr lang="en-US" b="1" dirty="0">
                <a:solidFill>
                  <a:srgbClr val="000099"/>
                </a:solidFill>
                <a:latin typeface="Century Gothic"/>
                <a:ea typeface="Century Gothic"/>
                <a:cs typeface="Century Gothic"/>
                <a:sym typeface="Century Gothic"/>
              </a:rPr>
            </a:br>
            <a:r>
              <a:rPr lang="en-US" b="1" dirty="0">
                <a:solidFill>
                  <a:srgbClr val="000099"/>
                </a:solidFill>
                <a:latin typeface="Century Gothic"/>
                <a:ea typeface="Century Gothic"/>
                <a:cs typeface="Century Gothic"/>
                <a:sym typeface="Century Gothic"/>
              </a:rPr>
              <a:t>CND3200</a:t>
            </a:r>
            <a:br>
              <a:rPr lang="en-US" b="1" dirty="0">
                <a:solidFill>
                  <a:srgbClr val="000099"/>
                </a:solidFill>
                <a:latin typeface="Century Gothic"/>
                <a:ea typeface="Century Gothic"/>
                <a:cs typeface="Century Gothic"/>
                <a:sym typeface="Century Gothic"/>
              </a:rPr>
            </a:br>
            <a:r>
              <a:rPr lang="en-US" sz="4000" b="1" dirty="0">
                <a:solidFill>
                  <a:srgbClr val="000099"/>
                </a:solidFill>
                <a:latin typeface="Century Gothic"/>
                <a:ea typeface="Century Gothic"/>
                <a:cs typeface="Century Gothic"/>
                <a:sym typeface="Century Gothic"/>
              </a:rPr>
              <a:t>Topic 2: TCP/</a:t>
            </a:r>
            <a:r>
              <a:rPr lang="en-US" sz="4000" b="1" dirty="0" err="1">
                <a:solidFill>
                  <a:srgbClr val="000099"/>
                </a:solidFill>
                <a:latin typeface="Century Gothic"/>
                <a:ea typeface="Century Gothic"/>
                <a:cs typeface="Century Gothic"/>
                <a:sym typeface="Century Gothic"/>
              </a:rPr>
              <a:t>IP&amp;Cloud</a:t>
            </a:r>
            <a:r>
              <a:rPr lang="en-US" sz="4000" b="1" dirty="0">
                <a:solidFill>
                  <a:srgbClr val="000099"/>
                </a:solidFill>
                <a:latin typeface="Century Gothic"/>
                <a:ea typeface="Century Gothic"/>
                <a:cs typeface="Century Gothic"/>
                <a:sym typeface="Century Gothic"/>
              </a:rPr>
              <a:t> Services</a:t>
            </a:r>
            <a:endParaRPr sz="4000" b="1" dirty="0">
              <a:solidFill>
                <a:srgbClr val="000099"/>
              </a:solidFill>
              <a:latin typeface="Century Gothic"/>
              <a:ea typeface="Century Gothic"/>
              <a:cs typeface="Century Gothic"/>
              <a:sym typeface="Century Gothic"/>
            </a:endParaRPr>
          </a:p>
          <a:p>
            <a:pPr marL="0" lvl="0" indent="0" algn="ctr" rtl="0">
              <a:lnSpc>
                <a:spcPct val="100000"/>
              </a:lnSpc>
              <a:spcBef>
                <a:spcPts val="0"/>
              </a:spcBef>
              <a:spcAft>
                <a:spcPts val="0"/>
              </a:spcAft>
              <a:buClr>
                <a:srgbClr val="000099"/>
              </a:buClr>
              <a:buSzPts val="4400"/>
              <a:buFont typeface="Century Gothic"/>
              <a:buNone/>
            </a:pPr>
            <a:endParaRPr sz="4000" b="1" dirty="0">
              <a:solidFill>
                <a:srgbClr val="000099"/>
              </a:solidFill>
              <a:latin typeface="Century Gothic"/>
              <a:ea typeface="Century Gothic"/>
              <a:cs typeface="Century Gothic"/>
              <a:sym typeface="Century Gothic"/>
            </a:endParaRPr>
          </a:p>
          <a:p>
            <a:pPr marL="0" lvl="0" indent="0" algn="ctr" rtl="0">
              <a:lnSpc>
                <a:spcPct val="100000"/>
              </a:lnSpc>
              <a:spcBef>
                <a:spcPts val="0"/>
              </a:spcBef>
              <a:spcAft>
                <a:spcPts val="0"/>
              </a:spcAft>
              <a:buClr>
                <a:schemeClr val="dk2"/>
              </a:buClr>
              <a:buSzPts val="4400"/>
              <a:buFont typeface="Arial"/>
              <a:buNone/>
            </a:pPr>
            <a:endParaRPr dirty="0"/>
          </a:p>
        </p:txBody>
      </p:sp>
      <p:sp>
        <p:nvSpPr>
          <p:cNvPr id="56" name="Google Shape;56;p1"/>
          <p:cNvSpPr txBox="1"/>
          <p:nvPr/>
        </p:nvSpPr>
        <p:spPr>
          <a:xfrm>
            <a:off x="533400" y="6477000"/>
            <a:ext cx="381000" cy="38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fld id="{00000000-1234-1234-1234-123412341234}" type="slidenum">
              <a:rPr lang="en-US" sz="1800" b="0" i="0" u="none" strike="noStrike" cap="none">
                <a:solidFill>
                  <a:schemeClr val="dk1"/>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0"/>
          <p:cNvSpPr txBox="1">
            <a:spLocks noGrp="1"/>
          </p:cNvSpPr>
          <p:nvPr>
            <p:ph type="title"/>
          </p:nvPr>
        </p:nvSpPr>
        <p:spPr>
          <a:xfrm>
            <a:off x="457200" y="274637"/>
            <a:ext cx="7467600" cy="5635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4400"/>
              <a:buFont typeface="Arial"/>
              <a:buNone/>
            </a:pPr>
            <a:r>
              <a:rPr lang="en-US" sz="4400" b="0" i="0" u="none" strike="noStrike" cap="none">
                <a:solidFill>
                  <a:schemeClr val="dk2"/>
                </a:solidFill>
                <a:latin typeface="Arial"/>
                <a:ea typeface="Arial"/>
                <a:cs typeface="Arial"/>
                <a:sym typeface="Arial"/>
              </a:rPr>
              <a:t>Example of using TCP/IP</a:t>
            </a:r>
            <a:endParaRPr sz="1400" b="0" i="0" u="none" strike="noStrike" cap="none">
              <a:solidFill>
                <a:srgbClr val="000000"/>
              </a:solidFill>
              <a:latin typeface="Arial"/>
              <a:ea typeface="Arial"/>
              <a:cs typeface="Arial"/>
              <a:sym typeface="Arial"/>
            </a:endParaRPr>
          </a:p>
        </p:txBody>
      </p:sp>
      <p:sp>
        <p:nvSpPr>
          <p:cNvPr id="599" name="Google Shape;599;p50"/>
          <p:cNvSpPr txBox="1"/>
          <p:nvPr/>
        </p:nvSpPr>
        <p:spPr>
          <a:xfrm>
            <a:off x="8129587" y="5734050"/>
            <a:ext cx="609600" cy="52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2.</a:t>
            </a:r>
            <a:fld id="{00000000-1234-1234-1234-123412341234}" type="slidenum">
              <a:rPr lang="en-US" sz="1800" b="0" i="0" u="none" strike="noStrike" cap="none">
                <a:solidFill>
                  <a:schemeClr val="dk1"/>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
        <p:nvSpPr>
          <p:cNvPr id="600" name="Google Shape;600;p50"/>
          <p:cNvSpPr txBox="1"/>
          <p:nvPr/>
        </p:nvSpPr>
        <p:spPr>
          <a:xfrm>
            <a:off x="1219200" y="5562600"/>
            <a:ext cx="5029200"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rial"/>
              <a:buNone/>
            </a:pPr>
            <a:r>
              <a:rPr lang="en-US" sz="2000" b="0" i="1" u="none" strike="noStrike" cap="none">
                <a:solidFill>
                  <a:schemeClr val="dk1"/>
                </a:solidFill>
                <a:latin typeface="Arial"/>
                <a:ea typeface="Arial"/>
                <a:cs typeface="Arial"/>
                <a:sym typeface="Arial"/>
              </a:rPr>
              <a:t>Addresses in TCP/IP</a:t>
            </a:r>
            <a:endParaRPr sz="1400" b="0" i="0" u="none" strike="noStrike" cap="none">
              <a:solidFill>
                <a:srgbClr val="000000"/>
              </a:solidFill>
              <a:latin typeface="Arial"/>
              <a:ea typeface="Arial"/>
              <a:cs typeface="Arial"/>
              <a:sym typeface="Arial"/>
            </a:endParaRPr>
          </a:p>
        </p:txBody>
      </p:sp>
      <p:cxnSp>
        <p:nvCxnSpPr>
          <p:cNvPr id="601" name="Google Shape;601;p50"/>
          <p:cNvCxnSpPr/>
          <p:nvPr/>
        </p:nvCxnSpPr>
        <p:spPr>
          <a:xfrm>
            <a:off x="152400" y="6248400"/>
            <a:ext cx="8763000" cy="0"/>
          </a:xfrm>
          <a:prstGeom prst="straightConnector1">
            <a:avLst/>
          </a:prstGeom>
          <a:noFill/>
          <a:ln w="76200" cap="flat" cmpd="sng">
            <a:solidFill>
              <a:schemeClr val="hlink"/>
            </a:solidFill>
            <a:prstDash val="solid"/>
            <a:miter lim="800000"/>
            <a:headEnd type="none" w="sm" len="sm"/>
            <a:tailEnd type="none" w="sm" len="sm"/>
          </a:ln>
        </p:spPr>
      </p:cxnSp>
      <p:pic>
        <p:nvPicPr>
          <p:cNvPr id="602" name="Google Shape;602;p50"/>
          <p:cNvPicPr preferRelativeResize="0"/>
          <p:nvPr/>
        </p:nvPicPr>
        <p:blipFill rotWithShape="1">
          <a:blip r:embed="rId3">
            <a:alphaModFix/>
          </a:blip>
          <a:srcRect/>
          <a:stretch/>
        </p:blipFill>
        <p:spPr>
          <a:xfrm>
            <a:off x="457200" y="2895600"/>
            <a:ext cx="7834312" cy="1997075"/>
          </a:xfrm>
          <a:prstGeom prst="rect">
            <a:avLst/>
          </a:prstGeom>
          <a:noFill/>
          <a:ln>
            <a:noFill/>
          </a:ln>
        </p:spPr>
      </p:pic>
      <p:sp>
        <p:nvSpPr>
          <p:cNvPr id="603" name="Google Shape;603;p50"/>
          <p:cNvSpPr txBox="1"/>
          <p:nvPr/>
        </p:nvSpPr>
        <p:spPr>
          <a:xfrm>
            <a:off x="533400" y="1524000"/>
            <a:ext cx="6705600" cy="15081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Arial"/>
              <a:buNone/>
            </a:pPr>
            <a:r>
              <a:rPr lang="en-US" sz="2400" b="0" i="0" u="none" strike="noStrike" cap="none">
                <a:solidFill>
                  <a:schemeClr val="folHlink"/>
                </a:solidFill>
                <a:latin typeface="Arial"/>
                <a:ea typeface="Arial"/>
                <a:cs typeface="Arial"/>
                <a:sym typeface="Arial"/>
              </a:rPr>
              <a:t>Prior to the example, you need to know the following terminologies in which will mapped to the TCP/IP model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folHlink"/>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cxnSp>
        <p:nvCxnSpPr>
          <p:cNvPr id="609" name="Google Shape;609;p51"/>
          <p:cNvCxnSpPr/>
          <p:nvPr/>
        </p:nvCxnSpPr>
        <p:spPr>
          <a:xfrm>
            <a:off x="152400" y="990600"/>
            <a:ext cx="8763000" cy="0"/>
          </a:xfrm>
          <a:prstGeom prst="straightConnector1">
            <a:avLst/>
          </a:prstGeom>
          <a:noFill/>
          <a:ln w="19050" cap="flat" cmpd="sng">
            <a:solidFill>
              <a:schemeClr val="hlink"/>
            </a:solidFill>
            <a:prstDash val="solid"/>
            <a:miter lim="800000"/>
            <a:headEnd type="none" w="sm" len="sm"/>
            <a:tailEnd type="none" w="sm" len="sm"/>
          </a:ln>
        </p:spPr>
      </p:cxnSp>
      <p:sp>
        <p:nvSpPr>
          <p:cNvPr id="610" name="Google Shape;610;p51"/>
          <p:cNvSpPr txBox="1"/>
          <p:nvPr/>
        </p:nvSpPr>
        <p:spPr>
          <a:xfrm>
            <a:off x="304800" y="381000"/>
            <a:ext cx="5557837"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rial"/>
              <a:buNone/>
            </a:pPr>
            <a:r>
              <a:rPr lang="en-US" sz="2000" b="0" i="1" u="none" strike="noStrike" cap="none">
                <a:solidFill>
                  <a:schemeClr val="dk1"/>
                </a:solidFill>
                <a:latin typeface="Arial"/>
                <a:ea typeface="Arial"/>
                <a:cs typeface="Arial"/>
                <a:sym typeface="Arial"/>
              </a:rPr>
              <a:t>Relationship of layers and addresses in TCP/IP</a:t>
            </a:r>
            <a:endParaRPr sz="1400" b="0" i="0" u="none" strike="noStrike" cap="none">
              <a:solidFill>
                <a:srgbClr val="000000"/>
              </a:solidFill>
              <a:latin typeface="Arial"/>
              <a:ea typeface="Arial"/>
              <a:cs typeface="Arial"/>
              <a:sym typeface="Arial"/>
            </a:endParaRPr>
          </a:p>
        </p:txBody>
      </p:sp>
      <p:cxnSp>
        <p:nvCxnSpPr>
          <p:cNvPr id="611" name="Google Shape;611;p51"/>
          <p:cNvCxnSpPr/>
          <p:nvPr/>
        </p:nvCxnSpPr>
        <p:spPr>
          <a:xfrm>
            <a:off x="152400" y="6324600"/>
            <a:ext cx="8763000" cy="0"/>
          </a:xfrm>
          <a:prstGeom prst="straightConnector1">
            <a:avLst/>
          </a:prstGeom>
          <a:noFill/>
          <a:ln w="76200" cap="flat" cmpd="sng">
            <a:solidFill>
              <a:schemeClr val="hlink"/>
            </a:solidFill>
            <a:prstDash val="solid"/>
            <a:miter lim="800000"/>
            <a:headEnd type="none" w="sm" len="sm"/>
            <a:tailEnd type="none" w="sm" len="sm"/>
          </a:ln>
        </p:spPr>
      </p:cxnSp>
      <p:pic>
        <p:nvPicPr>
          <p:cNvPr id="612" name="Google Shape;612;p51"/>
          <p:cNvPicPr preferRelativeResize="0"/>
          <p:nvPr/>
        </p:nvPicPr>
        <p:blipFill rotWithShape="1">
          <a:blip r:embed="rId3">
            <a:alphaModFix/>
          </a:blip>
          <a:srcRect/>
          <a:stretch/>
        </p:blipFill>
        <p:spPr>
          <a:xfrm>
            <a:off x="685800" y="1266825"/>
            <a:ext cx="7467600" cy="4829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2"/>
          <p:cNvSpPr txBox="1">
            <a:spLocks noGrp="1"/>
          </p:cNvSpPr>
          <p:nvPr>
            <p:ph type="title"/>
          </p:nvPr>
        </p:nvSpPr>
        <p:spPr>
          <a:xfrm>
            <a:off x="1531937" y="457200"/>
            <a:ext cx="6011862" cy="914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4400"/>
              <a:buFont typeface="Century Gothic"/>
              <a:buNone/>
            </a:pPr>
            <a:r>
              <a:rPr lang="en-US" sz="4400" b="1" i="0" u="none" strike="noStrike" cap="none">
                <a:solidFill>
                  <a:schemeClr val="dk2"/>
                </a:solidFill>
                <a:latin typeface="Century Gothic"/>
                <a:ea typeface="Century Gothic"/>
                <a:cs typeface="Century Gothic"/>
                <a:sym typeface="Century Gothic"/>
              </a:rPr>
              <a:t>Discussion, Q&amp;A</a:t>
            </a:r>
            <a:endParaRPr sz="1400" b="0" i="0" u="none" strike="noStrike" cap="none">
              <a:solidFill>
                <a:srgbClr val="000000"/>
              </a:solidFill>
              <a:latin typeface="Arial"/>
              <a:ea typeface="Arial"/>
              <a:cs typeface="Arial"/>
              <a:sym typeface="Arial"/>
            </a:endParaRPr>
          </a:p>
        </p:txBody>
      </p:sp>
      <p:sp>
        <p:nvSpPr>
          <p:cNvPr id="618" name="Google Shape;618;p52"/>
          <p:cNvSpPr txBox="1">
            <a:spLocks noGrp="1"/>
          </p:cNvSpPr>
          <p:nvPr>
            <p:ph type="body" idx="1"/>
          </p:nvPr>
        </p:nvSpPr>
        <p:spPr>
          <a:xfrm>
            <a:off x="152400" y="1600200"/>
            <a:ext cx="8345487" cy="4114800"/>
          </a:xfrm>
          <a:prstGeom prst="rect">
            <a:avLst/>
          </a:prstGeom>
          <a:noFill/>
          <a:ln>
            <a:noFill/>
          </a:ln>
        </p:spPr>
        <p:txBody>
          <a:bodyPr spcFirstLastPara="1" wrap="square" lIns="91425" tIns="45700" rIns="91425" bIns="45700" anchor="t" anchorCtr="0">
            <a:noAutofit/>
          </a:bodyPr>
          <a:lstStyle/>
          <a:p>
            <a:pPr marL="914400" marR="0" lvl="1" indent="-457200" algn="just" rtl="0">
              <a:lnSpc>
                <a:spcPct val="100000"/>
              </a:lnSpc>
              <a:spcBef>
                <a:spcPts val="0"/>
              </a:spcBef>
              <a:spcAft>
                <a:spcPts val="0"/>
              </a:spcAft>
              <a:buClr>
                <a:schemeClr val="dk1"/>
              </a:buClr>
              <a:buSzPts val="2400"/>
              <a:buFont typeface="Century Gothic"/>
              <a:buChar char="–"/>
            </a:pPr>
            <a:r>
              <a:rPr lang="en-US" sz="2400" b="1" i="0" u="none" strike="noStrike" cap="none">
                <a:solidFill>
                  <a:schemeClr val="dk1"/>
                </a:solidFill>
                <a:latin typeface="Century Gothic"/>
                <a:ea typeface="Century Gothic"/>
                <a:cs typeface="Century Gothic"/>
                <a:sym typeface="Century Gothic"/>
              </a:rPr>
              <a:t>Match the following to one or more layers of the OSI Model :</a:t>
            </a:r>
            <a:endParaRPr sz="1400" b="0" i="0" u="none" strike="noStrike" cap="none">
              <a:solidFill>
                <a:srgbClr val="000000"/>
              </a:solidFill>
              <a:latin typeface="Arial"/>
              <a:ea typeface="Arial"/>
              <a:cs typeface="Arial"/>
              <a:sym typeface="Arial"/>
            </a:endParaRPr>
          </a:p>
          <a:p>
            <a:pPr marL="1314450" marR="0" lvl="2" indent="-457200" algn="just" rtl="0">
              <a:lnSpc>
                <a:spcPct val="100000"/>
              </a:lnSpc>
              <a:spcBef>
                <a:spcPts val="320"/>
              </a:spcBef>
              <a:spcAft>
                <a:spcPts val="0"/>
              </a:spcAft>
              <a:buClr>
                <a:schemeClr val="dk1"/>
              </a:buClr>
              <a:buSzPts val="1600"/>
              <a:buFont typeface="Century Gothic"/>
              <a:buChar char="•"/>
            </a:pPr>
            <a:r>
              <a:rPr lang="en-US" sz="1600" b="1" i="0" u="none" strike="noStrike" cap="none">
                <a:solidFill>
                  <a:schemeClr val="dk1"/>
                </a:solidFill>
                <a:latin typeface="Century Gothic"/>
                <a:ea typeface="Century Gothic"/>
                <a:cs typeface="Century Gothic"/>
                <a:sym typeface="Century Gothic"/>
              </a:rPr>
              <a:t>Route determination</a:t>
            </a:r>
            <a:endParaRPr sz="1400" b="0" i="0" u="none" strike="noStrike" cap="none">
              <a:solidFill>
                <a:srgbClr val="000000"/>
              </a:solidFill>
              <a:latin typeface="Arial"/>
              <a:ea typeface="Arial"/>
              <a:cs typeface="Arial"/>
              <a:sym typeface="Arial"/>
            </a:endParaRPr>
          </a:p>
          <a:p>
            <a:pPr marL="1314450" marR="0" lvl="2" indent="-457200" algn="just" rtl="0">
              <a:lnSpc>
                <a:spcPct val="100000"/>
              </a:lnSpc>
              <a:spcBef>
                <a:spcPts val="320"/>
              </a:spcBef>
              <a:spcAft>
                <a:spcPts val="0"/>
              </a:spcAft>
              <a:buClr>
                <a:schemeClr val="dk1"/>
              </a:buClr>
              <a:buSzPts val="1600"/>
              <a:buFont typeface="Century Gothic"/>
              <a:buChar char="•"/>
            </a:pPr>
            <a:r>
              <a:rPr lang="en-US" sz="1600" b="1" i="0" u="none" strike="noStrike" cap="none">
                <a:solidFill>
                  <a:schemeClr val="dk1"/>
                </a:solidFill>
                <a:latin typeface="Century Gothic"/>
                <a:ea typeface="Century Gothic"/>
                <a:cs typeface="Century Gothic"/>
                <a:sym typeface="Century Gothic"/>
              </a:rPr>
              <a:t>Connection to transmission media</a:t>
            </a:r>
            <a:endParaRPr sz="1400" b="0" i="0" u="none" strike="noStrike" cap="none">
              <a:solidFill>
                <a:srgbClr val="000000"/>
              </a:solidFill>
              <a:latin typeface="Arial"/>
              <a:ea typeface="Arial"/>
              <a:cs typeface="Arial"/>
              <a:sym typeface="Arial"/>
            </a:endParaRPr>
          </a:p>
          <a:p>
            <a:pPr marL="1314450" marR="0" lvl="2" indent="-457200" algn="just" rtl="0">
              <a:lnSpc>
                <a:spcPct val="100000"/>
              </a:lnSpc>
              <a:spcBef>
                <a:spcPts val="320"/>
              </a:spcBef>
              <a:spcAft>
                <a:spcPts val="0"/>
              </a:spcAft>
              <a:buClr>
                <a:schemeClr val="dk1"/>
              </a:buClr>
              <a:buSzPts val="1600"/>
              <a:buFont typeface="Century Gothic"/>
              <a:buChar char="•"/>
            </a:pPr>
            <a:r>
              <a:rPr lang="en-US" sz="1600" b="1" i="0" u="none" strike="noStrike" cap="none">
                <a:solidFill>
                  <a:schemeClr val="dk1"/>
                </a:solidFill>
                <a:latin typeface="Century Gothic"/>
                <a:ea typeface="Century Gothic"/>
                <a:cs typeface="Century Gothic"/>
                <a:sym typeface="Century Gothic"/>
              </a:rPr>
              <a:t>Providing services for the end user</a:t>
            </a:r>
            <a:endParaRPr sz="1400" b="0" i="0" u="none" strike="noStrike" cap="none">
              <a:solidFill>
                <a:srgbClr val="000000"/>
              </a:solidFill>
              <a:latin typeface="Arial"/>
              <a:ea typeface="Arial"/>
              <a:cs typeface="Arial"/>
              <a:sym typeface="Arial"/>
            </a:endParaRPr>
          </a:p>
          <a:p>
            <a:pPr marL="1314450" marR="0" lvl="2" indent="-457200" algn="just" rtl="0">
              <a:lnSpc>
                <a:spcPct val="100000"/>
              </a:lnSpc>
              <a:spcBef>
                <a:spcPts val="320"/>
              </a:spcBef>
              <a:spcAft>
                <a:spcPts val="0"/>
              </a:spcAft>
              <a:buClr>
                <a:schemeClr val="dk1"/>
              </a:buClr>
              <a:buSzPts val="1600"/>
              <a:buFont typeface="Century Gothic"/>
              <a:buChar char="•"/>
            </a:pPr>
            <a:r>
              <a:rPr lang="en-US" sz="1600" b="1" i="0" u="none" strike="noStrike" cap="none">
                <a:solidFill>
                  <a:schemeClr val="dk1"/>
                </a:solidFill>
                <a:latin typeface="Century Gothic"/>
                <a:ea typeface="Century Gothic"/>
                <a:cs typeface="Century Gothic"/>
                <a:sym typeface="Century Gothic"/>
              </a:rPr>
              <a:t>Creating user datagrams</a:t>
            </a:r>
            <a:endParaRPr sz="1400" b="0" i="0" u="none" strike="noStrike" cap="none">
              <a:solidFill>
                <a:srgbClr val="000000"/>
              </a:solidFill>
              <a:latin typeface="Arial"/>
              <a:ea typeface="Arial"/>
              <a:cs typeface="Arial"/>
              <a:sym typeface="Arial"/>
            </a:endParaRPr>
          </a:p>
          <a:p>
            <a:pPr marL="1314450" marR="0" lvl="2" indent="-457200" algn="just" rtl="0">
              <a:lnSpc>
                <a:spcPct val="100000"/>
              </a:lnSpc>
              <a:spcBef>
                <a:spcPts val="320"/>
              </a:spcBef>
              <a:spcAft>
                <a:spcPts val="0"/>
              </a:spcAft>
              <a:buClr>
                <a:schemeClr val="dk1"/>
              </a:buClr>
              <a:buSzPts val="1600"/>
              <a:buFont typeface="Century Gothic"/>
              <a:buChar char="•"/>
            </a:pPr>
            <a:r>
              <a:rPr lang="en-US" sz="1600" b="1" i="0" u="none" strike="noStrike" cap="none">
                <a:solidFill>
                  <a:schemeClr val="dk1"/>
                </a:solidFill>
                <a:latin typeface="Century Gothic"/>
                <a:ea typeface="Century Gothic"/>
                <a:cs typeface="Century Gothic"/>
                <a:sym typeface="Century Gothic"/>
              </a:rPr>
              <a:t>Transforming bits to electromagnetic signals</a:t>
            </a:r>
            <a:endParaRPr sz="1400" b="0" i="0" u="none" strike="noStrike" cap="none">
              <a:solidFill>
                <a:srgbClr val="000000"/>
              </a:solidFill>
              <a:latin typeface="Arial"/>
              <a:ea typeface="Arial"/>
              <a:cs typeface="Arial"/>
              <a:sym typeface="Arial"/>
            </a:endParaRPr>
          </a:p>
          <a:p>
            <a:pPr marL="1314450" marR="0" lvl="2" indent="-457200" algn="just" rtl="0">
              <a:lnSpc>
                <a:spcPct val="100000"/>
              </a:lnSpc>
              <a:spcBef>
                <a:spcPts val="320"/>
              </a:spcBef>
              <a:spcAft>
                <a:spcPts val="0"/>
              </a:spcAft>
              <a:buClr>
                <a:schemeClr val="dk1"/>
              </a:buClr>
              <a:buSzPts val="1600"/>
              <a:buFont typeface="Century Gothic"/>
              <a:buChar char="•"/>
            </a:pPr>
            <a:r>
              <a:rPr lang="en-US" sz="1600" b="1" i="0" u="none" strike="noStrike" cap="none">
                <a:solidFill>
                  <a:schemeClr val="dk1"/>
                </a:solidFill>
                <a:latin typeface="Century Gothic"/>
                <a:ea typeface="Century Gothic"/>
                <a:cs typeface="Century Gothic"/>
                <a:sym typeface="Century Gothic"/>
              </a:rPr>
              <a:t>Responsibility for handling frames between adjacent nodes</a:t>
            </a:r>
            <a:endParaRPr sz="1400" b="0" i="0" u="none" strike="noStrike" cap="none">
              <a:solidFill>
                <a:srgbClr val="000000"/>
              </a:solidFill>
              <a:latin typeface="Arial"/>
              <a:ea typeface="Arial"/>
              <a:cs typeface="Arial"/>
              <a:sym typeface="Arial"/>
            </a:endParaRPr>
          </a:p>
          <a:p>
            <a:pPr marL="914400" marR="0" lvl="1" indent="-457200" algn="just" rtl="0">
              <a:lnSpc>
                <a:spcPct val="100000"/>
              </a:lnSpc>
              <a:spcBef>
                <a:spcPts val="400"/>
              </a:spcBef>
              <a:spcAft>
                <a:spcPts val="0"/>
              </a:spcAft>
              <a:buClr>
                <a:schemeClr val="dk1"/>
              </a:buClr>
              <a:buSzPts val="2000"/>
              <a:buFont typeface="Century Gothic"/>
              <a:buChar char="–"/>
            </a:pPr>
            <a:r>
              <a:rPr lang="en-US" sz="2000" b="1" i="0" u="none" strike="noStrike" cap="none">
                <a:solidFill>
                  <a:schemeClr val="dk1"/>
                </a:solidFill>
                <a:latin typeface="Century Gothic"/>
                <a:ea typeface="Century Gothic"/>
                <a:cs typeface="Century Gothic"/>
                <a:sym typeface="Century Gothic"/>
              </a:rPr>
              <a:t>What are types of address used in each of the following layers in the TCP/IP protocol?</a:t>
            </a:r>
            <a:endParaRPr sz="1400" b="0" i="0" u="none" strike="noStrike" cap="none">
              <a:solidFill>
                <a:srgbClr val="000000"/>
              </a:solidFill>
              <a:latin typeface="Arial"/>
              <a:ea typeface="Arial"/>
              <a:cs typeface="Arial"/>
              <a:sym typeface="Arial"/>
            </a:endParaRPr>
          </a:p>
          <a:p>
            <a:pPr marL="1314450" marR="0" lvl="2" indent="-457200" algn="just" rtl="0">
              <a:lnSpc>
                <a:spcPct val="100000"/>
              </a:lnSpc>
              <a:spcBef>
                <a:spcPts val="320"/>
              </a:spcBef>
              <a:spcAft>
                <a:spcPts val="0"/>
              </a:spcAft>
              <a:buClr>
                <a:schemeClr val="dk1"/>
              </a:buClr>
              <a:buSzPts val="1600"/>
              <a:buFont typeface="Century Gothic"/>
              <a:buChar char="•"/>
            </a:pPr>
            <a:r>
              <a:rPr lang="en-US" sz="1600" b="1" i="0" u="none" strike="noStrike" cap="none">
                <a:solidFill>
                  <a:schemeClr val="dk1"/>
                </a:solidFill>
                <a:latin typeface="Century Gothic"/>
                <a:ea typeface="Century Gothic"/>
                <a:cs typeface="Century Gothic"/>
                <a:sym typeface="Century Gothic"/>
              </a:rPr>
              <a:t>Data link layer, network layer, application layer</a:t>
            </a:r>
            <a:endParaRPr sz="1400" b="0" i="0" u="none" strike="noStrike" cap="none">
              <a:solidFill>
                <a:srgbClr val="000000"/>
              </a:solidFill>
              <a:latin typeface="Arial"/>
              <a:ea typeface="Arial"/>
              <a:cs typeface="Arial"/>
              <a:sym typeface="Arial"/>
            </a:endParaRPr>
          </a:p>
        </p:txBody>
      </p:sp>
      <p:sp>
        <p:nvSpPr>
          <p:cNvPr id="619" name="Google Shape;619;p52"/>
          <p:cNvSpPr txBox="1"/>
          <p:nvPr/>
        </p:nvSpPr>
        <p:spPr>
          <a:xfrm>
            <a:off x="8129587" y="5734050"/>
            <a:ext cx="609600" cy="52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fld id="{00000000-1234-1234-1234-123412341234}" type="slidenum">
              <a:rPr lang="en-US" sz="1800" b="0" i="0" u="none" strike="noStrike" cap="none">
                <a:solidFill>
                  <a:schemeClr val="dk1"/>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
        <p:nvSpPr>
          <p:cNvPr id="620" name="Google Shape;620;p52"/>
          <p:cNvSpPr txBox="1"/>
          <p:nvPr/>
        </p:nvSpPr>
        <p:spPr>
          <a:xfrm rot="5400000">
            <a:off x="6989762" y="3736975"/>
            <a:ext cx="32004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8">
                                            <p:txEl>
                                              <p:pRg st="0" end="0"/>
                                            </p:txEl>
                                          </p:spTgt>
                                        </p:tgtEl>
                                        <p:attrNameLst>
                                          <p:attrName>style.visibility</p:attrName>
                                        </p:attrNameLst>
                                      </p:cBhvr>
                                      <p:to>
                                        <p:strVal val="visible"/>
                                      </p:to>
                                    </p:set>
                                    <p:anim calcmode="lin" valueType="num">
                                      <p:cBhvr additive="base">
                                        <p:cTn id="7" dur="300"/>
                                        <p:tgtEl>
                                          <p:spTgt spid="61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18">
                                            <p:txEl>
                                              <p:pRg st="1" end="1"/>
                                            </p:txEl>
                                          </p:spTgt>
                                        </p:tgtEl>
                                        <p:attrNameLst>
                                          <p:attrName>style.visibility</p:attrName>
                                        </p:attrNameLst>
                                      </p:cBhvr>
                                      <p:to>
                                        <p:strVal val="visible"/>
                                      </p:to>
                                    </p:set>
                                    <p:anim calcmode="lin" valueType="num">
                                      <p:cBhvr additive="base">
                                        <p:cTn id="12" dur="300"/>
                                        <p:tgtEl>
                                          <p:spTgt spid="61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18">
                                            <p:txEl>
                                              <p:pRg st="2" end="2"/>
                                            </p:txEl>
                                          </p:spTgt>
                                        </p:tgtEl>
                                        <p:attrNameLst>
                                          <p:attrName>style.visibility</p:attrName>
                                        </p:attrNameLst>
                                      </p:cBhvr>
                                      <p:to>
                                        <p:strVal val="visible"/>
                                      </p:to>
                                    </p:set>
                                    <p:anim calcmode="lin" valueType="num">
                                      <p:cBhvr additive="base">
                                        <p:cTn id="17" dur="300"/>
                                        <p:tgtEl>
                                          <p:spTgt spid="618">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18">
                                            <p:txEl>
                                              <p:pRg st="3" end="3"/>
                                            </p:txEl>
                                          </p:spTgt>
                                        </p:tgtEl>
                                        <p:attrNameLst>
                                          <p:attrName>style.visibility</p:attrName>
                                        </p:attrNameLst>
                                      </p:cBhvr>
                                      <p:to>
                                        <p:strVal val="visible"/>
                                      </p:to>
                                    </p:set>
                                    <p:anim calcmode="lin" valueType="num">
                                      <p:cBhvr additive="base">
                                        <p:cTn id="22" dur="300"/>
                                        <p:tgtEl>
                                          <p:spTgt spid="618">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618">
                                            <p:txEl>
                                              <p:pRg st="4" end="4"/>
                                            </p:txEl>
                                          </p:spTgt>
                                        </p:tgtEl>
                                        <p:attrNameLst>
                                          <p:attrName>style.visibility</p:attrName>
                                        </p:attrNameLst>
                                      </p:cBhvr>
                                      <p:to>
                                        <p:strVal val="visible"/>
                                      </p:to>
                                    </p:set>
                                    <p:anim calcmode="lin" valueType="num">
                                      <p:cBhvr additive="base">
                                        <p:cTn id="27" dur="300"/>
                                        <p:tgtEl>
                                          <p:spTgt spid="618">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618">
                                            <p:txEl>
                                              <p:pRg st="5" end="5"/>
                                            </p:txEl>
                                          </p:spTgt>
                                        </p:tgtEl>
                                        <p:attrNameLst>
                                          <p:attrName>style.visibility</p:attrName>
                                        </p:attrNameLst>
                                      </p:cBhvr>
                                      <p:to>
                                        <p:strVal val="visible"/>
                                      </p:to>
                                    </p:set>
                                    <p:anim calcmode="lin" valueType="num">
                                      <p:cBhvr additive="base">
                                        <p:cTn id="32" dur="300"/>
                                        <p:tgtEl>
                                          <p:spTgt spid="618">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18">
                                            <p:txEl>
                                              <p:pRg st="6" end="6"/>
                                            </p:txEl>
                                          </p:spTgt>
                                        </p:tgtEl>
                                        <p:attrNameLst>
                                          <p:attrName>style.visibility</p:attrName>
                                        </p:attrNameLst>
                                      </p:cBhvr>
                                      <p:to>
                                        <p:strVal val="visible"/>
                                      </p:to>
                                    </p:set>
                                    <p:anim calcmode="lin" valueType="num">
                                      <p:cBhvr additive="base">
                                        <p:cTn id="37" dur="300"/>
                                        <p:tgtEl>
                                          <p:spTgt spid="618">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618">
                                            <p:txEl>
                                              <p:pRg st="7" end="7"/>
                                            </p:txEl>
                                          </p:spTgt>
                                        </p:tgtEl>
                                        <p:attrNameLst>
                                          <p:attrName>style.visibility</p:attrName>
                                        </p:attrNameLst>
                                      </p:cBhvr>
                                      <p:to>
                                        <p:strVal val="visible"/>
                                      </p:to>
                                    </p:set>
                                    <p:anim calcmode="lin" valueType="num">
                                      <p:cBhvr additive="base">
                                        <p:cTn id="42" dur="300"/>
                                        <p:tgtEl>
                                          <p:spTgt spid="618">
                                            <p:txEl>
                                              <p:pRg st="7" end="7"/>
                                            </p:txEl>
                                          </p:spTgt>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618">
                                            <p:txEl>
                                              <p:pRg st="8" end="8"/>
                                            </p:txEl>
                                          </p:spTgt>
                                        </p:tgtEl>
                                        <p:attrNameLst>
                                          <p:attrName>style.visibility</p:attrName>
                                        </p:attrNameLst>
                                      </p:cBhvr>
                                      <p:to>
                                        <p:strVal val="visible"/>
                                      </p:to>
                                    </p:set>
                                    <p:anim calcmode="lin" valueType="num">
                                      <p:cBhvr additive="base">
                                        <p:cTn id="47" dur="300"/>
                                        <p:tgtEl>
                                          <p:spTgt spid="618">
                                            <p:txEl>
                                              <p:pRg st="8" end="8"/>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g33c29be6142_0_21"/>
          <p:cNvSpPr txBox="1">
            <a:spLocks noGrp="1"/>
          </p:cNvSpPr>
          <p:nvPr>
            <p:ph type="title"/>
          </p:nvPr>
        </p:nvSpPr>
        <p:spPr>
          <a:xfrm>
            <a:off x="609600" y="533400"/>
            <a:ext cx="8077200" cy="88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4400"/>
              <a:buFont typeface="Century Gothic"/>
              <a:buNone/>
            </a:pPr>
            <a:r>
              <a:rPr lang="en-US" sz="3600" b="1">
                <a:solidFill>
                  <a:srgbClr val="0000CC"/>
                </a:solidFill>
                <a:latin typeface="Century Gothic"/>
                <a:ea typeface="Century Gothic"/>
                <a:cs typeface="Century Gothic"/>
                <a:sym typeface="Century Gothic"/>
              </a:rPr>
              <a:t>2.2 Cloud Services</a:t>
            </a:r>
            <a:endParaRPr sz="3600">
              <a:solidFill>
                <a:srgbClr val="0000CC"/>
              </a:solidFill>
            </a:endParaRPr>
          </a:p>
        </p:txBody>
      </p:sp>
      <p:sp>
        <p:nvSpPr>
          <p:cNvPr id="630" name="Google Shape;630;g33c29be6142_0_21"/>
          <p:cNvSpPr txBox="1">
            <a:spLocks noGrp="1"/>
          </p:cNvSpPr>
          <p:nvPr>
            <p:ph type="body" idx="1"/>
          </p:nvPr>
        </p:nvSpPr>
        <p:spPr>
          <a:xfrm>
            <a:off x="152400" y="1600200"/>
            <a:ext cx="8345400" cy="41148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440"/>
              </a:spcBef>
              <a:spcAft>
                <a:spcPts val="0"/>
              </a:spcAft>
              <a:buSzPts val="3200"/>
              <a:buNone/>
            </a:pPr>
            <a:r>
              <a:rPr lang="en-US" sz="2200" b="1">
                <a:latin typeface="Century Gothic"/>
                <a:ea typeface="Century Gothic"/>
                <a:cs typeface="Century Gothic"/>
                <a:sym typeface="Century Gothic"/>
              </a:rPr>
              <a:t>Cloud definition </a:t>
            </a:r>
            <a:endParaRPr sz="2200" b="1">
              <a:latin typeface="Century Gothic"/>
              <a:ea typeface="Century Gothic"/>
              <a:cs typeface="Century Gothic"/>
              <a:sym typeface="Century Gothic"/>
            </a:endParaRPr>
          </a:p>
          <a:p>
            <a:pPr marL="533400" lvl="0" indent="-533400" algn="just" rtl="0">
              <a:lnSpc>
                <a:spcPct val="90000"/>
              </a:lnSpc>
              <a:spcBef>
                <a:spcPts val="440"/>
              </a:spcBef>
              <a:spcAft>
                <a:spcPts val="0"/>
              </a:spcAft>
              <a:buClr>
                <a:schemeClr val="dk1"/>
              </a:buClr>
              <a:buSzPts val="2200"/>
              <a:buFont typeface="Century Gothic"/>
              <a:buChar char="•"/>
            </a:pPr>
            <a:r>
              <a:rPr lang="en-US" sz="2200" b="1">
                <a:latin typeface="Century Gothic"/>
                <a:ea typeface="Century Gothic"/>
                <a:cs typeface="Century Gothic"/>
                <a:sym typeface="Century Gothic"/>
              </a:rPr>
              <a:t>Cloud computing is a model for enabling convenient, </a:t>
            </a:r>
            <a:r>
              <a:rPr lang="en-US" sz="2200" b="1">
                <a:solidFill>
                  <a:srgbClr val="C00000"/>
                </a:solidFill>
                <a:latin typeface="Century Gothic"/>
                <a:ea typeface="Century Gothic"/>
                <a:cs typeface="Century Gothic"/>
                <a:sym typeface="Century Gothic"/>
              </a:rPr>
              <a:t>on-demand network access</a:t>
            </a:r>
            <a:r>
              <a:rPr lang="en-US" sz="2200" b="1">
                <a:latin typeface="Century Gothic"/>
                <a:ea typeface="Century Gothic"/>
                <a:cs typeface="Century Gothic"/>
                <a:sym typeface="Century Gothic"/>
              </a:rPr>
              <a:t> to a </a:t>
            </a:r>
            <a:r>
              <a:rPr lang="en-US" sz="2200" b="1">
                <a:solidFill>
                  <a:srgbClr val="C00000"/>
                </a:solidFill>
                <a:latin typeface="Century Gothic"/>
                <a:ea typeface="Century Gothic"/>
                <a:cs typeface="Century Gothic"/>
                <a:sym typeface="Century Gothic"/>
              </a:rPr>
              <a:t>shared pool</a:t>
            </a:r>
            <a:r>
              <a:rPr lang="en-US" sz="2200" b="1">
                <a:latin typeface="Century Gothic"/>
                <a:ea typeface="Century Gothic"/>
                <a:cs typeface="Century Gothic"/>
                <a:sym typeface="Century Gothic"/>
              </a:rPr>
              <a:t> of configurable computing resources (e.g., networks, servers, storage, applications, and services) that can be rapidly provisioned and released with minimal management effort or service provider interaction (National Institute of Standards and Technology).</a:t>
            </a:r>
            <a:endParaRPr sz="2200" b="1">
              <a:latin typeface="Century Gothic"/>
              <a:ea typeface="Century Gothic"/>
              <a:cs typeface="Century Gothic"/>
              <a:sym typeface="Century Gothic"/>
            </a:endParaRPr>
          </a:p>
          <a:p>
            <a:pPr marL="533400" lvl="0" indent="-533400" algn="just" rtl="0">
              <a:lnSpc>
                <a:spcPct val="90000"/>
              </a:lnSpc>
              <a:spcBef>
                <a:spcPts val="440"/>
              </a:spcBef>
              <a:spcAft>
                <a:spcPts val="0"/>
              </a:spcAft>
              <a:buClr>
                <a:schemeClr val="dk1"/>
              </a:buClr>
              <a:buSzPts val="2200"/>
              <a:buFont typeface="Century Gothic"/>
              <a:buChar char="•"/>
            </a:pPr>
            <a:r>
              <a:rPr lang="en-US" sz="2200" b="1">
                <a:latin typeface="Century Gothic"/>
                <a:ea typeface="Century Gothic"/>
                <a:cs typeface="Century Gothic"/>
                <a:sym typeface="Century Gothic"/>
              </a:rPr>
              <a:t>This cloud model promotes availability and is composed of five essential characteristics, three service models, and four deployment models.</a:t>
            </a:r>
            <a:endParaRPr sz="2200" b="1">
              <a:latin typeface="Century Gothic"/>
              <a:ea typeface="Century Gothic"/>
              <a:cs typeface="Century Gothic"/>
              <a:sym typeface="Century Gothic"/>
            </a:endParaRPr>
          </a:p>
          <a:p>
            <a:pPr marL="0" lvl="0" indent="0" algn="just" rtl="0">
              <a:lnSpc>
                <a:spcPct val="90000"/>
              </a:lnSpc>
              <a:spcBef>
                <a:spcPts val="440"/>
              </a:spcBef>
              <a:spcAft>
                <a:spcPts val="0"/>
              </a:spcAft>
              <a:buSzPts val="3200"/>
              <a:buNone/>
            </a:pPr>
            <a:endParaRPr sz="2200" b="1">
              <a:latin typeface="Century Gothic"/>
              <a:ea typeface="Century Gothic"/>
              <a:cs typeface="Century Gothic"/>
              <a:sym typeface="Century Gothic"/>
            </a:endParaRPr>
          </a:p>
        </p:txBody>
      </p:sp>
      <p:sp>
        <p:nvSpPr>
          <p:cNvPr id="631" name="Google Shape;631;g33c29be6142_0_21"/>
          <p:cNvSpPr txBox="1"/>
          <p:nvPr/>
        </p:nvSpPr>
        <p:spPr>
          <a:xfrm>
            <a:off x="8129587" y="5734050"/>
            <a:ext cx="609600" cy="52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fld id="{00000000-1234-1234-1234-123412341234}" type="slidenum">
              <a:rPr lang="en-US" sz="1800" b="0" i="0" u="none" strike="noStrike" cap="none">
                <a:solidFill>
                  <a:schemeClr val="dk1"/>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g33c29be6142_0_32"/>
          <p:cNvSpPr txBox="1">
            <a:spLocks noGrp="1"/>
          </p:cNvSpPr>
          <p:nvPr>
            <p:ph type="title"/>
          </p:nvPr>
        </p:nvSpPr>
        <p:spPr>
          <a:xfrm>
            <a:off x="661975" y="506900"/>
            <a:ext cx="8077200" cy="88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4400"/>
              <a:buFont typeface="Century Gothic"/>
              <a:buNone/>
            </a:pPr>
            <a:r>
              <a:rPr lang="en-US" sz="3600" b="1">
                <a:solidFill>
                  <a:srgbClr val="0000CC"/>
                </a:solidFill>
                <a:latin typeface="Century Gothic"/>
                <a:ea typeface="Century Gothic"/>
                <a:cs typeface="Century Gothic"/>
                <a:sym typeface="Century Gothic"/>
              </a:rPr>
              <a:t>2.2 Cloud Services (cont..)</a:t>
            </a:r>
            <a:endParaRPr sz="3600">
              <a:solidFill>
                <a:srgbClr val="0000CC"/>
              </a:solidFill>
            </a:endParaRPr>
          </a:p>
        </p:txBody>
      </p:sp>
      <p:sp>
        <p:nvSpPr>
          <p:cNvPr id="641" name="Google Shape;641;g33c29be6142_0_32"/>
          <p:cNvSpPr txBox="1">
            <a:spLocks noGrp="1"/>
          </p:cNvSpPr>
          <p:nvPr>
            <p:ph type="body" idx="1"/>
          </p:nvPr>
        </p:nvSpPr>
        <p:spPr>
          <a:xfrm>
            <a:off x="152400" y="1600200"/>
            <a:ext cx="8345400" cy="4244100"/>
          </a:xfrm>
          <a:prstGeom prst="rect">
            <a:avLst/>
          </a:prstGeom>
          <a:noFill/>
          <a:ln>
            <a:noFill/>
          </a:ln>
        </p:spPr>
        <p:txBody>
          <a:bodyPr spcFirstLastPara="1" wrap="square" lIns="91425" tIns="45700" rIns="91425" bIns="45700" anchor="t" anchorCtr="0">
            <a:normAutofit fontScale="92500" lnSpcReduction="10000"/>
          </a:bodyPr>
          <a:lstStyle/>
          <a:p>
            <a:pPr marL="457200" lvl="0" indent="-346075" algn="l" rtl="0">
              <a:lnSpc>
                <a:spcPct val="115000"/>
              </a:lnSpc>
              <a:spcBef>
                <a:spcPts val="500"/>
              </a:spcBef>
              <a:spcAft>
                <a:spcPts val="0"/>
              </a:spcAft>
              <a:buSzPct val="100000"/>
              <a:buChar char="●"/>
            </a:pPr>
            <a:r>
              <a:rPr lang="en-US" sz="2000">
                <a:solidFill>
                  <a:srgbClr val="4F6228"/>
                </a:solidFill>
              </a:rPr>
              <a:t>Cloud computing is </a:t>
            </a:r>
            <a:r>
              <a:rPr lang="en-US" sz="2000" b="1">
                <a:solidFill>
                  <a:srgbClr val="C00000"/>
                </a:solidFill>
              </a:rPr>
              <a:t>Internet-based computing</a:t>
            </a:r>
            <a:r>
              <a:rPr lang="en-US" sz="2000">
                <a:solidFill>
                  <a:srgbClr val="4F6228"/>
                </a:solidFill>
              </a:rPr>
              <a:t>, whereby </a:t>
            </a:r>
            <a:r>
              <a:rPr lang="en-US" sz="2000" b="1">
                <a:solidFill>
                  <a:srgbClr val="C00000"/>
                </a:solidFill>
              </a:rPr>
              <a:t>shared resources, software, and information</a:t>
            </a:r>
            <a:r>
              <a:rPr lang="en-US" sz="2000">
                <a:solidFill>
                  <a:srgbClr val="4F6228"/>
                </a:solidFill>
              </a:rPr>
              <a:t> are provided to computers and other devices </a:t>
            </a:r>
            <a:r>
              <a:rPr lang="en-US" sz="2000" b="1">
                <a:solidFill>
                  <a:srgbClr val="C00000"/>
                </a:solidFill>
              </a:rPr>
              <a:t>on demand</a:t>
            </a:r>
            <a:r>
              <a:rPr lang="en-US" sz="2000">
                <a:solidFill>
                  <a:srgbClr val="4F6228"/>
                </a:solidFill>
              </a:rPr>
              <a:t>, like the electricity grid. Cloud computing is a style of computing in which </a:t>
            </a:r>
            <a:r>
              <a:rPr lang="en-US" sz="2000" b="1">
                <a:solidFill>
                  <a:srgbClr val="C00000"/>
                </a:solidFill>
              </a:rPr>
              <a:t>dynamically scalable</a:t>
            </a:r>
            <a:r>
              <a:rPr lang="en-US" sz="2000">
                <a:solidFill>
                  <a:srgbClr val="4F6228"/>
                </a:solidFill>
              </a:rPr>
              <a:t> and often </a:t>
            </a:r>
            <a:r>
              <a:rPr lang="en-US" sz="2000" b="1">
                <a:solidFill>
                  <a:srgbClr val="C00000"/>
                </a:solidFill>
              </a:rPr>
              <a:t>virtualized resources </a:t>
            </a:r>
            <a:r>
              <a:rPr lang="en-US" sz="2000">
                <a:solidFill>
                  <a:srgbClr val="4F6228"/>
                </a:solidFill>
              </a:rPr>
              <a:t>are provided as a </a:t>
            </a:r>
            <a:r>
              <a:rPr lang="en-US" sz="2000" b="1">
                <a:solidFill>
                  <a:srgbClr val="C00000"/>
                </a:solidFill>
              </a:rPr>
              <a:t>service</a:t>
            </a:r>
            <a:r>
              <a:rPr lang="en-US" sz="2000">
                <a:solidFill>
                  <a:srgbClr val="4F6228"/>
                </a:solidFill>
              </a:rPr>
              <a:t> over the Internet. (Wikipedia)</a:t>
            </a:r>
            <a:endParaRPr sz="2000">
              <a:solidFill>
                <a:srgbClr val="4F6228"/>
              </a:solidFill>
            </a:endParaRPr>
          </a:p>
          <a:p>
            <a:pPr marL="0" lvl="0" indent="0" algn="l" rtl="0">
              <a:lnSpc>
                <a:spcPct val="115000"/>
              </a:lnSpc>
              <a:spcBef>
                <a:spcPts val="600"/>
              </a:spcBef>
              <a:spcAft>
                <a:spcPts val="0"/>
              </a:spcAft>
              <a:buSzPct val="144144"/>
              <a:buNone/>
            </a:pPr>
            <a:endParaRPr sz="2400" b="1" i="1">
              <a:solidFill>
                <a:srgbClr val="17375E"/>
              </a:solidFill>
            </a:endParaRPr>
          </a:p>
          <a:p>
            <a:pPr marL="457200" lvl="0" indent="-346075" algn="l" rtl="0">
              <a:lnSpc>
                <a:spcPct val="115000"/>
              </a:lnSpc>
              <a:spcBef>
                <a:spcPts val="500"/>
              </a:spcBef>
              <a:spcAft>
                <a:spcPts val="0"/>
              </a:spcAft>
              <a:buClr>
                <a:srgbClr val="4F6228"/>
              </a:buClr>
              <a:buSzPct val="100000"/>
              <a:buChar char="●"/>
            </a:pPr>
            <a:r>
              <a:rPr lang="en-US" sz="2000">
                <a:solidFill>
                  <a:srgbClr val="4F6228"/>
                </a:solidFill>
              </a:rPr>
              <a:t>Cloud is a type of </a:t>
            </a:r>
            <a:r>
              <a:rPr lang="en-US" sz="2000" b="1">
                <a:solidFill>
                  <a:srgbClr val="C00000"/>
                </a:solidFill>
              </a:rPr>
              <a:t>parallel and distributed system </a:t>
            </a:r>
            <a:r>
              <a:rPr lang="en-US" sz="2000">
                <a:solidFill>
                  <a:srgbClr val="4F6228"/>
                </a:solidFill>
              </a:rPr>
              <a:t>consisting of a collection of interconnected and </a:t>
            </a:r>
            <a:r>
              <a:rPr lang="en-US" sz="2000" b="1">
                <a:solidFill>
                  <a:srgbClr val="C00000"/>
                </a:solidFill>
              </a:rPr>
              <a:t>virtualized computers </a:t>
            </a:r>
            <a:r>
              <a:rPr lang="en-US" sz="2000">
                <a:solidFill>
                  <a:srgbClr val="4F6228"/>
                </a:solidFill>
              </a:rPr>
              <a:t>that are </a:t>
            </a:r>
            <a:r>
              <a:rPr lang="en-US" sz="2000" b="1">
                <a:solidFill>
                  <a:srgbClr val="C00000"/>
                </a:solidFill>
              </a:rPr>
              <a:t>dynamically provisioned </a:t>
            </a:r>
            <a:r>
              <a:rPr lang="en-US" sz="2000">
                <a:solidFill>
                  <a:srgbClr val="4F6228"/>
                </a:solidFill>
              </a:rPr>
              <a:t>and presented as one or more unified computing resources based on </a:t>
            </a:r>
            <a:r>
              <a:rPr lang="en-US" sz="2000" b="1">
                <a:solidFill>
                  <a:srgbClr val="C00000"/>
                </a:solidFill>
              </a:rPr>
              <a:t>service-level agreements </a:t>
            </a:r>
            <a:r>
              <a:rPr lang="en-US" sz="2000">
                <a:solidFill>
                  <a:srgbClr val="4F6228"/>
                </a:solidFill>
              </a:rPr>
              <a:t>established through negotiation between the service provider and consumers.(Buyya)</a:t>
            </a:r>
            <a:endParaRPr sz="2000">
              <a:solidFill>
                <a:srgbClr val="4F6228"/>
              </a:solidFill>
            </a:endParaRPr>
          </a:p>
          <a:p>
            <a:pPr marL="457200" lvl="0" indent="0" algn="l" rtl="0">
              <a:lnSpc>
                <a:spcPct val="115000"/>
              </a:lnSpc>
              <a:spcBef>
                <a:spcPts val="500"/>
              </a:spcBef>
              <a:spcAft>
                <a:spcPts val="0"/>
              </a:spcAft>
              <a:buSzPct val="172972"/>
              <a:buNone/>
            </a:pPr>
            <a:endParaRPr sz="2000">
              <a:solidFill>
                <a:srgbClr val="4F6228"/>
              </a:solidFill>
            </a:endParaRPr>
          </a:p>
          <a:p>
            <a:pPr marL="0" lvl="0" indent="0" algn="just" rtl="0">
              <a:lnSpc>
                <a:spcPct val="90000"/>
              </a:lnSpc>
              <a:spcBef>
                <a:spcPts val="440"/>
              </a:spcBef>
              <a:spcAft>
                <a:spcPts val="0"/>
              </a:spcAft>
              <a:buSzPct val="157248"/>
              <a:buNone/>
            </a:pPr>
            <a:endParaRPr sz="2200" b="1">
              <a:latin typeface="Century Gothic"/>
              <a:ea typeface="Century Gothic"/>
              <a:cs typeface="Century Gothic"/>
              <a:sym typeface="Century Gothic"/>
            </a:endParaRPr>
          </a:p>
        </p:txBody>
      </p:sp>
      <p:sp>
        <p:nvSpPr>
          <p:cNvPr id="642" name="Google Shape;642;g33c29be6142_0_32"/>
          <p:cNvSpPr txBox="1"/>
          <p:nvPr/>
        </p:nvSpPr>
        <p:spPr>
          <a:xfrm>
            <a:off x="8129587" y="5734050"/>
            <a:ext cx="609600" cy="52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fld id="{00000000-1234-1234-1234-123412341234}" type="slidenum">
              <a:rPr lang="en-US" sz="1800" b="0" i="0" u="none" strike="noStrike" cap="none">
                <a:solidFill>
                  <a:schemeClr val="dk1"/>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g33c29be6142_0_59"/>
          <p:cNvSpPr txBox="1">
            <a:spLocks noGrp="1"/>
          </p:cNvSpPr>
          <p:nvPr>
            <p:ph type="title"/>
          </p:nvPr>
        </p:nvSpPr>
        <p:spPr>
          <a:xfrm>
            <a:off x="661975" y="506900"/>
            <a:ext cx="8077200" cy="88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4400"/>
              <a:buFont typeface="Century Gothic"/>
              <a:buNone/>
            </a:pPr>
            <a:r>
              <a:rPr lang="en-US" sz="3600" b="1" i="0" u="none" strike="noStrike" cap="none">
                <a:solidFill>
                  <a:srgbClr val="0000CC"/>
                </a:solidFill>
                <a:latin typeface="Century Gothic"/>
                <a:ea typeface="Century Gothic"/>
                <a:cs typeface="Century Gothic"/>
                <a:sym typeface="Century Gothic"/>
              </a:rPr>
              <a:t>2.2 Cloud Services (cont..)</a:t>
            </a:r>
            <a:endParaRPr sz="3600" b="0" i="0" u="none" strike="noStrike" cap="none">
              <a:solidFill>
                <a:srgbClr val="0000CC"/>
              </a:solidFill>
              <a:latin typeface="Arial"/>
              <a:ea typeface="Arial"/>
              <a:cs typeface="Arial"/>
              <a:sym typeface="Arial"/>
            </a:endParaRPr>
          </a:p>
        </p:txBody>
      </p:sp>
      <p:sp>
        <p:nvSpPr>
          <p:cNvPr id="649" name="Google Shape;649;g33c29be6142_0_59"/>
          <p:cNvSpPr txBox="1"/>
          <p:nvPr/>
        </p:nvSpPr>
        <p:spPr>
          <a:xfrm>
            <a:off x="437300" y="1643275"/>
            <a:ext cx="7474200" cy="3999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Calibri"/>
                <a:ea typeface="Calibri"/>
                <a:cs typeface="Calibri"/>
                <a:sym typeface="Calibri"/>
              </a:rPr>
              <a:t>Analogy </a:t>
            </a:r>
            <a:r>
              <a:rPr lang="en-US" sz="3700" b="1" i="0" u="none" strike="noStrike" cap="none">
                <a:solidFill>
                  <a:schemeClr val="dk1"/>
                </a:solidFill>
                <a:latin typeface="Calibri"/>
                <a:ea typeface="Calibri"/>
                <a:cs typeface="Calibri"/>
                <a:sym typeface="Calibri"/>
              </a:rPr>
              <a:t>- </a:t>
            </a:r>
            <a:r>
              <a:rPr lang="en-US" sz="1900" b="0" i="0" u="none" strike="noStrike" cap="none">
                <a:solidFill>
                  <a:schemeClr val="dk1"/>
                </a:solidFill>
                <a:latin typeface="Calibri"/>
                <a:ea typeface="Calibri"/>
                <a:cs typeface="Calibri"/>
                <a:sym typeface="Calibri"/>
              </a:rPr>
              <a:t>moved to a city and looking for a place to live. Your choice :</a:t>
            </a:r>
            <a:endParaRPr sz="1900" b="0" i="0" u="none" strike="noStrike" cap="none">
              <a:solidFill>
                <a:schemeClr val="dk1"/>
              </a:solidFill>
              <a:latin typeface="Calibri"/>
              <a:ea typeface="Calibri"/>
              <a:cs typeface="Calibri"/>
              <a:sym typeface="Calibri"/>
            </a:endParaRPr>
          </a:p>
          <a:p>
            <a:pPr marL="457200" marR="0" lvl="0" indent="-349250" algn="l" rtl="0">
              <a:lnSpc>
                <a:spcPct val="115000"/>
              </a:lnSpc>
              <a:spcBef>
                <a:spcPts val="0"/>
              </a:spcBef>
              <a:spcAft>
                <a:spcPts val="0"/>
              </a:spcAft>
              <a:buClr>
                <a:schemeClr val="dk1"/>
              </a:buClr>
              <a:buSzPts val="1900"/>
              <a:buFont typeface="Calibri"/>
              <a:buChar char="●"/>
            </a:pPr>
            <a:r>
              <a:rPr lang="en-US" sz="1900" b="0" i="0" u="none" strike="noStrike" cap="none">
                <a:solidFill>
                  <a:schemeClr val="dk1"/>
                </a:solidFill>
                <a:latin typeface="Calibri"/>
                <a:ea typeface="Calibri"/>
                <a:cs typeface="Calibri"/>
                <a:sym typeface="Calibri"/>
              </a:rPr>
              <a:t>Built a new house ? fully control everything your like your new house to have. But that is a hard work …</a:t>
            </a:r>
            <a:endParaRPr sz="1900" b="0" i="0" u="none" strike="noStrike" cap="none">
              <a:solidFill>
                <a:schemeClr val="dk1"/>
              </a:solidFill>
              <a:latin typeface="Calibri"/>
              <a:ea typeface="Calibri"/>
              <a:cs typeface="Calibri"/>
              <a:sym typeface="Calibri"/>
            </a:endParaRPr>
          </a:p>
          <a:p>
            <a:pPr marL="457200" marR="0" lvl="0" indent="-349250" algn="l" rtl="0">
              <a:lnSpc>
                <a:spcPct val="115000"/>
              </a:lnSpc>
              <a:spcBef>
                <a:spcPts val="0"/>
              </a:spcBef>
              <a:spcAft>
                <a:spcPts val="0"/>
              </a:spcAft>
              <a:buClr>
                <a:schemeClr val="dk1"/>
              </a:buClr>
              <a:buSzPts val="1900"/>
              <a:buFont typeface="Calibri"/>
              <a:buChar char="●"/>
            </a:pPr>
            <a:r>
              <a:rPr lang="en-US" sz="1900" b="0" i="0" u="none" strike="noStrike" cap="none">
                <a:solidFill>
                  <a:schemeClr val="dk1"/>
                </a:solidFill>
                <a:latin typeface="Calibri"/>
                <a:ea typeface="Calibri"/>
                <a:cs typeface="Calibri"/>
                <a:sym typeface="Calibri"/>
              </a:rPr>
              <a:t>Buy an empty house ? can customize some part of your house. But never change the original architecture.</a:t>
            </a:r>
            <a:endParaRPr sz="1900" b="0" i="0" u="none" strike="noStrike" cap="none">
              <a:solidFill>
                <a:schemeClr val="dk1"/>
              </a:solidFill>
              <a:latin typeface="Calibri"/>
              <a:ea typeface="Calibri"/>
              <a:cs typeface="Calibri"/>
              <a:sym typeface="Calibri"/>
            </a:endParaRPr>
          </a:p>
          <a:p>
            <a:pPr marL="457200" marR="0" lvl="0" indent="-349250" algn="l" rtl="0">
              <a:lnSpc>
                <a:spcPct val="115000"/>
              </a:lnSpc>
              <a:spcBef>
                <a:spcPts val="0"/>
              </a:spcBef>
              <a:spcAft>
                <a:spcPts val="0"/>
              </a:spcAft>
              <a:buClr>
                <a:schemeClr val="dk1"/>
              </a:buClr>
              <a:buSzPts val="1900"/>
              <a:buFont typeface="Calibri"/>
              <a:buChar char="●"/>
            </a:pPr>
            <a:r>
              <a:rPr lang="en-US" sz="1900" b="0" i="0" u="none" strike="noStrike" cap="none">
                <a:solidFill>
                  <a:schemeClr val="dk1"/>
                </a:solidFill>
                <a:latin typeface="Calibri"/>
                <a:ea typeface="Calibri"/>
                <a:cs typeface="Calibri"/>
                <a:sym typeface="Calibri"/>
              </a:rPr>
              <a:t>Live in a hotel ? Live in a hotel will be a good idea if the only thing you care is enjoy your life!! There is nothing you can do with the house except living in it.</a:t>
            </a:r>
            <a:endParaRPr sz="19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9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33c29be6142_0_64"/>
          <p:cNvSpPr txBox="1">
            <a:spLocks noGrp="1"/>
          </p:cNvSpPr>
          <p:nvPr>
            <p:ph type="title"/>
          </p:nvPr>
        </p:nvSpPr>
        <p:spPr>
          <a:xfrm>
            <a:off x="661975" y="506900"/>
            <a:ext cx="8077200" cy="88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4400"/>
              <a:buFont typeface="Century Gothic"/>
              <a:buNone/>
            </a:pPr>
            <a:r>
              <a:rPr lang="en-US" sz="3600" b="1" i="0" u="none" strike="noStrike" cap="none">
                <a:solidFill>
                  <a:srgbClr val="0000CC"/>
                </a:solidFill>
                <a:latin typeface="Century Gothic"/>
                <a:ea typeface="Century Gothic"/>
                <a:cs typeface="Century Gothic"/>
                <a:sym typeface="Century Gothic"/>
              </a:rPr>
              <a:t>2.2 Cloud Services (cont..)</a:t>
            </a:r>
            <a:endParaRPr sz="3600" b="0" i="0" u="none" strike="noStrike" cap="none">
              <a:solidFill>
                <a:srgbClr val="0000CC"/>
              </a:solidFill>
              <a:latin typeface="Arial"/>
              <a:ea typeface="Arial"/>
              <a:cs typeface="Arial"/>
              <a:sym typeface="Arial"/>
            </a:endParaRPr>
          </a:p>
        </p:txBody>
      </p:sp>
      <p:sp>
        <p:nvSpPr>
          <p:cNvPr id="656" name="Google Shape;656;g33c29be6142_0_64"/>
          <p:cNvSpPr txBox="1"/>
          <p:nvPr/>
        </p:nvSpPr>
        <p:spPr>
          <a:xfrm>
            <a:off x="572125" y="1222550"/>
            <a:ext cx="8256900" cy="5776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Service Models Overview</a:t>
            </a:r>
            <a:endParaRPr sz="1800" b="1" i="0" u="none" strike="noStrike" cap="none">
              <a:solidFill>
                <a:srgbClr val="000000"/>
              </a:solidFill>
              <a:latin typeface="Arial"/>
              <a:ea typeface="Arial"/>
              <a:cs typeface="Arial"/>
              <a:sym typeface="Arial"/>
            </a:endParaRPr>
          </a:p>
          <a:p>
            <a:pPr marL="0" marR="0" lvl="0" indent="0" algn="l" rtl="0">
              <a:lnSpc>
                <a:spcPct val="115000"/>
              </a:lnSpc>
              <a:spcBef>
                <a:spcPts val="600"/>
              </a:spcBef>
              <a:spcAft>
                <a:spcPts val="0"/>
              </a:spcAft>
              <a:buClr>
                <a:schemeClr val="dk1"/>
              </a:buClr>
              <a:buSzPts val="1100"/>
              <a:buFont typeface="Arial"/>
              <a:buNone/>
            </a:pPr>
            <a:r>
              <a:rPr lang="en-US" sz="1800" b="0" i="0" u="none" strike="noStrike" cap="none">
                <a:solidFill>
                  <a:srgbClr val="17375E"/>
                </a:solidFill>
                <a:latin typeface="Arial"/>
                <a:ea typeface="Arial"/>
                <a:cs typeface="Arial"/>
                <a:sym typeface="Arial"/>
              </a:rPr>
              <a:t>Scenario - What if you want to have an IT department ?</a:t>
            </a:r>
            <a:endParaRPr sz="1800" b="0" i="0" u="none" strike="noStrike" cap="none">
              <a:solidFill>
                <a:srgbClr val="17375E"/>
              </a:solidFill>
              <a:latin typeface="Arial"/>
              <a:ea typeface="Arial"/>
              <a:cs typeface="Arial"/>
              <a:sym typeface="Arial"/>
            </a:endParaRPr>
          </a:p>
          <a:p>
            <a:pPr marL="12700" marR="0" lvl="0" indent="0" algn="l" rtl="0">
              <a:lnSpc>
                <a:spcPct val="115000"/>
              </a:lnSpc>
              <a:spcBef>
                <a:spcPts val="500"/>
              </a:spcBef>
              <a:spcAft>
                <a:spcPts val="0"/>
              </a:spcAft>
              <a:buClr>
                <a:schemeClr val="dk1"/>
              </a:buClr>
              <a:buSzPts val="1100"/>
              <a:buFont typeface="Arial"/>
              <a:buNone/>
            </a:pPr>
            <a:r>
              <a:rPr lang="en-US" sz="1800" b="1" i="1" u="none" strike="noStrike" cap="none">
                <a:solidFill>
                  <a:srgbClr val="403152"/>
                </a:solidFill>
                <a:latin typeface="Calibri"/>
                <a:ea typeface="Calibri"/>
                <a:cs typeface="Calibri"/>
                <a:sym typeface="Calibri"/>
              </a:rPr>
              <a:t>Infrastructure as a Service (IaaS) - </a:t>
            </a:r>
            <a:r>
              <a:rPr lang="en-US" sz="1800" b="1" i="1" u="none" strike="noStrike" cap="none">
                <a:solidFill>
                  <a:srgbClr val="4F6228"/>
                </a:solidFill>
                <a:latin typeface="Arial"/>
                <a:ea typeface="Arial"/>
                <a:cs typeface="Arial"/>
                <a:sym typeface="Arial"/>
              </a:rPr>
              <a:t>build a new house?</a:t>
            </a:r>
            <a:endParaRPr sz="1800" b="0" i="0" u="none" strike="noStrike" cap="none">
              <a:solidFill>
                <a:srgbClr val="4F6228"/>
              </a:solidFill>
              <a:latin typeface="Arial"/>
              <a:ea typeface="Arial"/>
              <a:cs typeface="Arial"/>
              <a:sym typeface="Arial"/>
            </a:endParaRPr>
          </a:p>
          <a:p>
            <a:pPr marL="12700" marR="0" lvl="0" indent="0" algn="l" rtl="0">
              <a:lnSpc>
                <a:spcPct val="115000"/>
              </a:lnSpc>
              <a:spcBef>
                <a:spcPts val="400"/>
              </a:spcBef>
              <a:spcAft>
                <a:spcPts val="0"/>
              </a:spcAft>
              <a:buClr>
                <a:schemeClr val="dk1"/>
              </a:buClr>
              <a:buSzPts val="1100"/>
              <a:buFont typeface="Arial"/>
              <a:buNone/>
            </a:pPr>
            <a:r>
              <a:rPr lang="en-US" sz="1800" b="0" i="0" u="none" strike="noStrike" cap="none">
                <a:solidFill>
                  <a:srgbClr val="403152"/>
                </a:solidFill>
                <a:latin typeface="Arial"/>
                <a:ea typeface="Arial"/>
                <a:cs typeface="Arial"/>
                <a:sym typeface="Arial"/>
              </a:rPr>
              <a:t>•</a:t>
            </a:r>
            <a:r>
              <a:rPr lang="en-US" sz="1800" b="0" i="0" u="none" strike="noStrike" cap="none">
                <a:solidFill>
                  <a:srgbClr val="403152"/>
                </a:solidFill>
                <a:latin typeface="Calibri"/>
                <a:ea typeface="Calibri"/>
                <a:cs typeface="Calibri"/>
                <a:sym typeface="Calibri"/>
              </a:rPr>
              <a:t>You can rent some </a:t>
            </a:r>
            <a:r>
              <a:rPr lang="en-US" sz="1800" b="1" i="0" u="none" strike="noStrike" cap="none">
                <a:solidFill>
                  <a:srgbClr val="403152"/>
                </a:solidFill>
                <a:latin typeface="Calibri"/>
                <a:ea typeface="Calibri"/>
                <a:cs typeface="Calibri"/>
                <a:sym typeface="Calibri"/>
              </a:rPr>
              <a:t>virtualized infrastructure</a:t>
            </a:r>
            <a:r>
              <a:rPr lang="en-US" sz="1800" b="0" i="0" u="none" strike="noStrike" cap="none">
                <a:solidFill>
                  <a:srgbClr val="403152"/>
                </a:solidFill>
                <a:latin typeface="Calibri"/>
                <a:ea typeface="Calibri"/>
                <a:cs typeface="Calibri"/>
                <a:sym typeface="Calibri"/>
              </a:rPr>
              <a:t> and build up your own IT system among those resources, which may be fully controlled.</a:t>
            </a:r>
            <a:endParaRPr sz="1800" b="0" i="0" u="none" strike="noStrike" cap="none">
              <a:solidFill>
                <a:srgbClr val="403152"/>
              </a:solidFill>
              <a:latin typeface="Calibri"/>
              <a:ea typeface="Calibri"/>
              <a:cs typeface="Calibri"/>
              <a:sym typeface="Calibri"/>
            </a:endParaRPr>
          </a:p>
          <a:p>
            <a:pPr marL="12700" marR="0" lvl="0" indent="0" algn="l" rtl="0">
              <a:lnSpc>
                <a:spcPct val="115000"/>
              </a:lnSpc>
              <a:spcBef>
                <a:spcPts val="400"/>
              </a:spcBef>
              <a:spcAft>
                <a:spcPts val="0"/>
              </a:spcAft>
              <a:buClr>
                <a:schemeClr val="dk1"/>
              </a:buClr>
              <a:buSzPts val="1100"/>
              <a:buFont typeface="Arial"/>
              <a:buNone/>
            </a:pPr>
            <a:endParaRPr sz="1800" b="0" i="0" u="none" strike="noStrike" cap="none">
              <a:solidFill>
                <a:srgbClr val="403152"/>
              </a:solidFill>
              <a:latin typeface="Calibri"/>
              <a:ea typeface="Calibri"/>
              <a:cs typeface="Calibri"/>
              <a:sym typeface="Calibri"/>
            </a:endParaRPr>
          </a:p>
          <a:p>
            <a:pPr marL="12700" marR="0" lvl="0" indent="0" algn="l" rtl="0">
              <a:lnSpc>
                <a:spcPct val="115000"/>
              </a:lnSpc>
              <a:spcBef>
                <a:spcPts val="500"/>
              </a:spcBef>
              <a:spcAft>
                <a:spcPts val="0"/>
              </a:spcAft>
              <a:buClr>
                <a:schemeClr val="dk1"/>
              </a:buClr>
              <a:buSzPts val="1100"/>
              <a:buFont typeface="Arial"/>
              <a:buNone/>
            </a:pPr>
            <a:r>
              <a:rPr lang="en-US" sz="1800" b="1" i="1" u="none" strike="noStrike" cap="none">
                <a:solidFill>
                  <a:srgbClr val="403152"/>
                </a:solidFill>
                <a:latin typeface="Calibri"/>
                <a:ea typeface="Calibri"/>
                <a:cs typeface="Calibri"/>
                <a:sym typeface="Calibri"/>
              </a:rPr>
              <a:t>Platform as a Service (PaaS)</a:t>
            </a:r>
            <a:r>
              <a:rPr lang="en-US" sz="1800" b="0" i="0" u="none" strike="noStrike" cap="none">
                <a:solidFill>
                  <a:srgbClr val="4F6228"/>
                </a:solidFill>
                <a:latin typeface="Arial"/>
                <a:ea typeface="Arial"/>
                <a:cs typeface="Arial"/>
                <a:sym typeface="Arial"/>
              </a:rPr>
              <a:t> - </a:t>
            </a:r>
            <a:r>
              <a:rPr lang="en-US" sz="1800" b="1" i="1" u="none" strike="noStrike" cap="none">
                <a:solidFill>
                  <a:srgbClr val="4F6228"/>
                </a:solidFill>
                <a:latin typeface="Arial"/>
                <a:ea typeface="Arial"/>
                <a:cs typeface="Arial"/>
                <a:sym typeface="Arial"/>
              </a:rPr>
              <a:t>buy an empty house?</a:t>
            </a:r>
            <a:endParaRPr sz="1800" b="0" i="0" u="none" strike="noStrike" cap="none">
              <a:solidFill>
                <a:srgbClr val="4F6228"/>
              </a:solidFill>
              <a:latin typeface="Arial"/>
              <a:ea typeface="Arial"/>
              <a:cs typeface="Arial"/>
              <a:sym typeface="Arial"/>
            </a:endParaRPr>
          </a:p>
          <a:p>
            <a:pPr marL="12700" marR="0" lvl="0" indent="0" algn="l" rtl="0">
              <a:lnSpc>
                <a:spcPct val="115000"/>
              </a:lnSpc>
              <a:spcBef>
                <a:spcPts val="400"/>
              </a:spcBef>
              <a:spcAft>
                <a:spcPts val="0"/>
              </a:spcAft>
              <a:buClr>
                <a:schemeClr val="dk1"/>
              </a:buClr>
              <a:buSzPts val="1100"/>
              <a:buFont typeface="Arial"/>
              <a:buNone/>
            </a:pPr>
            <a:r>
              <a:rPr lang="en-US" sz="1800" b="0" i="0" u="none" strike="noStrike" cap="none">
                <a:solidFill>
                  <a:srgbClr val="403152"/>
                </a:solidFill>
                <a:latin typeface="Arial"/>
                <a:ea typeface="Arial"/>
                <a:cs typeface="Arial"/>
                <a:sym typeface="Arial"/>
              </a:rPr>
              <a:t>•</a:t>
            </a:r>
            <a:r>
              <a:rPr lang="en-US" sz="1800" b="0" i="0" u="none" strike="noStrike" cap="none">
                <a:solidFill>
                  <a:srgbClr val="403152"/>
                </a:solidFill>
                <a:latin typeface="Calibri"/>
                <a:ea typeface="Calibri"/>
                <a:cs typeface="Calibri"/>
                <a:sym typeface="Calibri"/>
              </a:rPr>
              <a:t>You can directly develop your IT system through one cloud platform, and do not care about any lower level resource management.</a:t>
            </a:r>
            <a:endParaRPr sz="1800" b="0" i="0" u="none" strike="noStrike" cap="none">
              <a:solidFill>
                <a:srgbClr val="403152"/>
              </a:solidFill>
              <a:latin typeface="Calibri"/>
              <a:ea typeface="Calibri"/>
              <a:cs typeface="Calibri"/>
              <a:sym typeface="Calibri"/>
            </a:endParaRPr>
          </a:p>
          <a:p>
            <a:pPr marL="12700" marR="0" lvl="0" indent="0" algn="l" rtl="0">
              <a:lnSpc>
                <a:spcPct val="115000"/>
              </a:lnSpc>
              <a:spcBef>
                <a:spcPts val="400"/>
              </a:spcBef>
              <a:spcAft>
                <a:spcPts val="0"/>
              </a:spcAft>
              <a:buClr>
                <a:schemeClr val="dk1"/>
              </a:buClr>
              <a:buSzPts val="1100"/>
              <a:buFont typeface="Arial"/>
              <a:buNone/>
            </a:pPr>
            <a:endParaRPr sz="1800" b="0" i="0" u="none" strike="noStrike" cap="none">
              <a:solidFill>
                <a:srgbClr val="403152"/>
              </a:solidFill>
              <a:latin typeface="Calibri"/>
              <a:ea typeface="Calibri"/>
              <a:cs typeface="Calibri"/>
              <a:sym typeface="Calibri"/>
            </a:endParaRPr>
          </a:p>
          <a:p>
            <a:pPr marL="12700" marR="0" lvl="0" indent="0" algn="l" rtl="0">
              <a:lnSpc>
                <a:spcPct val="115000"/>
              </a:lnSpc>
              <a:spcBef>
                <a:spcPts val="500"/>
              </a:spcBef>
              <a:spcAft>
                <a:spcPts val="0"/>
              </a:spcAft>
              <a:buClr>
                <a:schemeClr val="dk1"/>
              </a:buClr>
              <a:buSzPts val="1100"/>
              <a:buFont typeface="Arial"/>
              <a:buNone/>
            </a:pPr>
            <a:r>
              <a:rPr lang="en-US" sz="1800" b="1" i="1" u="none" strike="noStrike" cap="none">
                <a:solidFill>
                  <a:srgbClr val="403152"/>
                </a:solidFill>
                <a:latin typeface="Calibri"/>
                <a:ea typeface="Calibri"/>
                <a:cs typeface="Calibri"/>
                <a:sym typeface="Calibri"/>
              </a:rPr>
              <a:t>Software as a Service (SaaS)</a:t>
            </a:r>
            <a:r>
              <a:rPr lang="en-US" sz="1800" b="0" i="0" u="none" strike="noStrike" cap="none">
                <a:solidFill>
                  <a:srgbClr val="403152"/>
                </a:solidFill>
                <a:latin typeface="Calibri"/>
                <a:ea typeface="Calibri"/>
                <a:cs typeface="Calibri"/>
                <a:sym typeface="Calibri"/>
              </a:rPr>
              <a:t> </a:t>
            </a:r>
            <a:r>
              <a:rPr lang="en-US" sz="1800" b="0" i="0" u="none" strike="noStrike" cap="none">
                <a:solidFill>
                  <a:srgbClr val="4F6228"/>
                </a:solidFill>
                <a:latin typeface="Arial"/>
                <a:ea typeface="Arial"/>
                <a:cs typeface="Arial"/>
                <a:sym typeface="Arial"/>
              </a:rPr>
              <a:t>Similar to </a:t>
            </a:r>
            <a:r>
              <a:rPr lang="en-US" sz="1800" b="1" i="1" u="none" strike="noStrike" cap="none">
                <a:solidFill>
                  <a:srgbClr val="4F6228"/>
                </a:solidFill>
                <a:latin typeface="Arial"/>
                <a:ea typeface="Arial"/>
                <a:cs typeface="Arial"/>
                <a:sym typeface="Arial"/>
              </a:rPr>
              <a:t>live in a hotel</a:t>
            </a:r>
            <a:r>
              <a:rPr lang="en-US" sz="1800" b="0" i="0" u="none" strike="noStrike" cap="none">
                <a:solidFill>
                  <a:srgbClr val="4F6228"/>
                </a:solidFill>
                <a:latin typeface="Arial"/>
                <a:ea typeface="Arial"/>
                <a:cs typeface="Arial"/>
                <a:sym typeface="Arial"/>
              </a:rPr>
              <a:t>?</a:t>
            </a:r>
            <a:endParaRPr sz="1800" b="0" i="0" u="none" strike="noStrike" cap="none">
              <a:solidFill>
                <a:srgbClr val="4F6228"/>
              </a:solidFill>
              <a:latin typeface="Arial"/>
              <a:ea typeface="Arial"/>
              <a:cs typeface="Arial"/>
              <a:sym typeface="Arial"/>
            </a:endParaRPr>
          </a:p>
          <a:p>
            <a:pPr marL="12700" marR="0" lvl="0" indent="0" algn="l" rtl="0">
              <a:lnSpc>
                <a:spcPct val="115000"/>
              </a:lnSpc>
              <a:spcBef>
                <a:spcPts val="400"/>
              </a:spcBef>
              <a:spcAft>
                <a:spcPts val="0"/>
              </a:spcAft>
              <a:buClr>
                <a:schemeClr val="dk1"/>
              </a:buClr>
              <a:buSzPts val="1100"/>
              <a:buFont typeface="Arial"/>
              <a:buNone/>
            </a:pPr>
            <a:r>
              <a:rPr lang="en-US" sz="1800" b="0" i="0" u="none" strike="noStrike" cap="none">
                <a:solidFill>
                  <a:srgbClr val="403152"/>
                </a:solidFill>
                <a:latin typeface="Arial"/>
                <a:ea typeface="Arial"/>
                <a:cs typeface="Arial"/>
                <a:sym typeface="Arial"/>
              </a:rPr>
              <a:t>•</a:t>
            </a:r>
            <a:r>
              <a:rPr lang="en-US" sz="1800" b="0" i="0" u="none" strike="noStrike" cap="none">
                <a:solidFill>
                  <a:srgbClr val="403152"/>
                </a:solidFill>
                <a:latin typeface="Calibri"/>
                <a:ea typeface="Calibri"/>
                <a:cs typeface="Calibri"/>
                <a:sym typeface="Calibri"/>
              </a:rPr>
              <a:t>You can directly use some existed IT system solutions, which were provided by some cloud application service provider, without knowing any detail technique about how these service was achieved.</a:t>
            </a:r>
            <a:endParaRPr sz="1800" b="0" i="0" u="none" strike="noStrike" cap="none">
              <a:solidFill>
                <a:srgbClr val="403152"/>
              </a:solidFill>
              <a:latin typeface="Calibri"/>
              <a:ea typeface="Calibri"/>
              <a:cs typeface="Calibri"/>
              <a:sym typeface="Calibri"/>
            </a:endParaRPr>
          </a:p>
          <a:p>
            <a:pPr marL="0" marR="0" lvl="0" indent="0" algn="l" rtl="0">
              <a:lnSpc>
                <a:spcPct val="115000"/>
              </a:lnSpc>
              <a:spcBef>
                <a:spcPts val="400"/>
              </a:spcBef>
              <a:spcAft>
                <a:spcPts val="0"/>
              </a:spcAft>
              <a:buClr>
                <a:schemeClr val="dk1"/>
              </a:buClr>
              <a:buSzPts val="1100"/>
              <a:buFont typeface="Arial"/>
              <a:buNone/>
            </a:pPr>
            <a:endParaRPr sz="1800" b="0" i="0" u="none" strike="noStrike" cap="none">
              <a:solidFill>
                <a:srgbClr val="40315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g33c29be6142_0_69"/>
          <p:cNvSpPr txBox="1">
            <a:spLocks noGrp="1"/>
          </p:cNvSpPr>
          <p:nvPr>
            <p:ph type="title"/>
          </p:nvPr>
        </p:nvSpPr>
        <p:spPr>
          <a:xfrm>
            <a:off x="661975" y="506900"/>
            <a:ext cx="8077200" cy="88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4400"/>
              <a:buFont typeface="Century Gothic"/>
              <a:buNone/>
            </a:pPr>
            <a:r>
              <a:rPr lang="en-US" sz="3600" b="1" i="0" u="none" strike="noStrike" cap="none">
                <a:solidFill>
                  <a:srgbClr val="0000CC"/>
                </a:solidFill>
                <a:latin typeface="Century Gothic"/>
                <a:ea typeface="Century Gothic"/>
                <a:cs typeface="Century Gothic"/>
                <a:sym typeface="Century Gothic"/>
              </a:rPr>
              <a:t>2.2 Cloud Services (cont..)</a:t>
            </a:r>
            <a:endParaRPr sz="3600" b="0" i="0" u="none" strike="noStrike" cap="none">
              <a:solidFill>
                <a:srgbClr val="0000CC"/>
              </a:solidFill>
              <a:latin typeface="Arial"/>
              <a:ea typeface="Arial"/>
              <a:cs typeface="Arial"/>
              <a:sym typeface="Arial"/>
            </a:endParaRPr>
          </a:p>
        </p:txBody>
      </p:sp>
      <p:pic>
        <p:nvPicPr>
          <p:cNvPr id="663" name="Google Shape;663;g33c29be6142_0_69"/>
          <p:cNvPicPr preferRelativeResize="0"/>
          <p:nvPr/>
        </p:nvPicPr>
        <p:blipFill rotWithShape="1">
          <a:blip r:embed="rId3">
            <a:alphaModFix/>
          </a:blip>
          <a:srcRect/>
          <a:stretch/>
        </p:blipFill>
        <p:spPr>
          <a:xfrm>
            <a:off x="1000589" y="1391000"/>
            <a:ext cx="7142825" cy="44986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2"/>
          <p:cNvSpPr txBox="1">
            <a:spLocks noGrp="1"/>
          </p:cNvSpPr>
          <p:nvPr>
            <p:ph type="title"/>
          </p:nvPr>
        </p:nvSpPr>
        <p:spPr>
          <a:xfrm>
            <a:off x="609600" y="533400"/>
            <a:ext cx="8077200" cy="8842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Infrastructure as a Service</a:t>
            </a:r>
            <a:endParaRPr/>
          </a:p>
        </p:txBody>
      </p:sp>
      <p:sp>
        <p:nvSpPr>
          <p:cNvPr id="669" name="Google Shape;669;p12"/>
          <p:cNvSpPr txBox="1">
            <a:spLocks noGrp="1"/>
          </p:cNvSpPr>
          <p:nvPr>
            <p:ph type="body" idx="1"/>
          </p:nvPr>
        </p:nvSpPr>
        <p:spPr>
          <a:xfrm>
            <a:off x="457200" y="1600200"/>
            <a:ext cx="8229600" cy="49530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1800"/>
              <a:t>Infrastructure as a Service - IaaS</a:t>
            </a:r>
            <a:endParaRPr sz="1800"/>
          </a:p>
          <a:p>
            <a:pPr marL="914400" lvl="1" indent="-406400" algn="l" rtl="0">
              <a:lnSpc>
                <a:spcPct val="100000"/>
              </a:lnSpc>
              <a:spcBef>
                <a:spcPts val="560"/>
              </a:spcBef>
              <a:spcAft>
                <a:spcPts val="0"/>
              </a:spcAft>
              <a:buSzPts val="2800"/>
              <a:buChar char="–"/>
            </a:pPr>
            <a:r>
              <a:rPr lang="en-US" sz="1800"/>
              <a:t>The capability provided to the consumer is to provision processing, storage, networks, and other fundamental computing resources where the consumer is able to deploy and run arbitrary software, which can include operating systems and applications.</a:t>
            </a:r>
            <a:endParaRPr/>
          </a:p>
          <a:p>
            <a:pPr marL="914400" lvl="1" indent="-406400" algn="l" rtl="0">
              <a:lnSpc>
                <a:spcPct val="100000"/>
              </a:lnSpc>
              <a:spcBef>
                <a:spcPts val="560"/>
              </a:spcBef>
              <a:spcAft>
                <a:spcPts val="0"/>
              </a:spcAft>
              <a:buSzPts val="2800"/>
              <a:buChar char="–"/>
            </a:pPr>
            <a:r>
              <a:rPr lang="en-US" sz="1800"/>
              <a:t>The consumer does not manage or control the underlying cloud infrastructure but has control over operating systems, storage, deployed applications, and possibly limited control of select networking components .</a:t>
            </a:r>
            <a:endParaRPr/>
          </a:p>
          <a:p>
            <a:pPr marL="457200" marR="0" lvl="0" indent="-431800" algn="l" rtl="0">
              <a:lnSpc>
                <a:spcPct val="100000"/>
              </a:lnSpc>
              <a:spcBef>
                <a:spcPts val="640"/>
              </a:spcBef>
              <a:spcAft>
                <a:spcPts val="0"/>
              </a:spcAft>
              <a:buClr>
                <a:schemeClr val="dk1"/>
              </a:buClr>
              <a:buSzPts val="3200"/>
              <a:buFont typeface="Arial"/>
              <a:buChar char="•"/>
            </a:pPr>
            <a:r>
              <a:rPr lang="en-US" sz="1800"/>
              <a:t>Examples :</a:t>
            </a:r>
            <a:endParaRPr/>
          </a:p>
          <a:p>
            <a:pPr marL="914400" lvl="1" indent="-406400" algn="l" rtl="0">
              <a:lnSpc>
                <a:spcPct val="100000"/>
              </a:lnSpc>
              <a:spcBef>
                <a:spcPts val="560"/>
              </a:spcBef>
              <a:spcAft>
                <a:spcPts val="0"/>
              </a:spcAft>
              <a:buSzPts val="2800"/>
              <a:buChar char="–"/>
            </a:pPr>
            <a:r>
              <a:rPr lang="en-US" sz="1800"/>
              <a:t>Amazon EC2</a:t>
            </a:r>
            <a:endParaRPr/>
          </a:p>
          <a:p>
            <a:pPr marL="914400" lvl="1" indent="-406400" algn="l" rtl="0">
              <a:lnSpc>
                <a:spcPct val="100000"/>
              </a:lnSpc>
              <a:spcBef>
                <a:spcPts val="560"/>
              </a:spcBef>
              <a:spcAft>
                <a:spcPts val="0"/>
              </a:spcAft>
              <a:buSzPts val="2800"/>
              <a:buChar char="–"/>
            </a:pPr>
            <a:r>
              <a:rPr lang="en-US" sz="1800"/>
              <a:t>Eucalyputs</a:t>
            </a:r>
            <a:endParaRPr sz="1800"/>
          </a:p>
          <a:p>
            <a:pPr marL="914400" lvl="1" indent="-406400" algn="l" rtl="0">
              <a:lnSpc>
                <a:spcPct val="100000"/>
              </a:lnSpc>
              <a:spcBef>
                <a:spcPts val="560"/>
              </a:spcBef>
              <a:spcAft>
                <a:spcPts val="0"/>
              </a:spcAft>
              <a:buSzPts val="2800"/>
              <a:buChar char="–"/>
            </a:pPr>
            <a:r>
              <a:rPr lang="en-US" sz="1800"/>
              <a:t>OpenNebula</a:t>
            </a:r>
            <a:endParaRPr sz="1800"/>
          </a:p>
          <a:p>
            <a:pPr marL="914400" lvl="1" indent="-406400" algn="l" rtl="0">
              <a:lnSpc>
                <a:spcPct val="100000"/>
              </a:lnSpc>
              <a:spcBef>
                <a:spcPts val="560"/>
              </a:spcBef>
              <a:spcAft>
                <a:spcPts val="0"/>
              </a:spcAft>
              <a:buSzPts val="2800"/>
              <a:buChar char="–"/>
            </a:pPr>
            <a:r>
              <a:rPr lang="en-US" sz="1800"/>
              <a:t>… etc</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674" name="Google Shape;674;p65"/>
          <p:cNvPicPr preferRelativeResize="0"/>
          <p:nvPr/>
        </p:nvPicPr>
        <p:blipFill rotWithShape="1">
          <a:blip r:embed="rId3">
            <a:alphaModFix/>
          </a:blip>
          <a:srcRect/>
          <a:stretch/>
        </p:blipFill>
        <p:spPr>
          <a:xfrm>
            <a:off x="990600" y="2133600"/>
            <a:ext cx="7315200" cy="4595517"/>
          </a:xfrm>
          <a:prstGeom prst="rect">
            <a:avLst/>
          </a:prstGeom>
          <a:noFill/>
          <a:ln>
            <a:noFill/>
          </a:ln>
        </p:spPr>
      </p:pic>
      <p:sp>
        <p:nvSpPr>
          <p:cNvPr id="675" name="Google Shape;675;p65"/>
          <p:cNvSpPr txBox="1">
            <a:spLocks noGrp="1"/>
          </p:cNvSpPr>
          <p:nvPr>
            <p:ph type="title"/>
          </p:nvPr>
        </p:nvSpPr>
        <p:spPr>
          <a:xfrm>
            <a:off x="609600" y="533400"/>
            <a:ext cx="8077200" cy="8842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Infrastructure as a Service</a:t>
            </a:r>
            <a:endParaRPr/>
          </a:p>
        </p:txBody>
      </p:sp>
      <p:sp>
        <p:nvSpPr>
          <p:cNvPr id="676" name="Google Shape;676;p65"/>
          <p:cNvSpPr txBox="1">
            <a:spLocks noGrp="1"/>
          </p:cNvSpPr>
          <p:nvPr>
            <p:ph type="body" idx="1"/>
          </p:nvPr>
        </p:nvSpPr>
        <p:spPr>
          <a:xfrm>
            <a:off x="457200" y="1600201"/>
            <a:ext cx="8229600" cy="533399"/>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US"/>
              <a:t>System architecture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2"/>
          <p:cNvSpPr txBox="1">
            <a:spLocks noGrp="1"/>
          </p:cNvSpPr>
          <p:nvPr>
            <p:ph type="title"/>
          </p:nvPr>
        </p:nvSpPr>
        <p:spPr>
          <a:xfrm>
            <a:off x="1150937" y="0"/>
            <a:ext cx="7793037" cy="14620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4400"/>
              <a:buFont typeface="Century Gothic"/>
              <a:buNone/>
            </a:pPr>
            <a:r>
              <a:rPr lang="en-US" sz="4400" b="1" i="0" u="none" strike="noStrike" cap="none">
                <a:solidFill>
                  <a:schemeClr val="dk2"/>
                </a:solidFill>
                <a:latin typeface="Century Gothic"/>
                <a:ea typeface="Century Gothic"/>
                <a:cs typeface="Century Gothic"/>
                <a:sym typeface="Century Gothic"/>
              </a:rPr>
              <a:t>TCP/IP Protocol Suite</a:t>
            </a:r>
            <a:endParaRPr sz="1400" b="0" i="0" u="none" strike="noStrike" cap="none">
              <a:solidFill>
                <a:srgbClr val="000000"/>
              </a:solidFill>
              <a:latin typeface="Arial"/>
              <a:ea typeface="Arial"/>
              <a:cs typeface="Arial"/>
              <a:sym typeface="Arial"/>
            </a:endParaRPr>
          </a:p>
        </p:txBody>
      </p:sp>
      <p:sp>
        <p:nvSpPr>
          <p:cNvPr id="494" name="Google Shape;494;p42"/>
          <p:cNvSpPr txBox="1">
            <a:spLocks noGrp="1"/>
          </p:cNvSpPr>
          <p:nvPr>
            <p:ph type="body" idx="1"/>
          </p:nvPr>
        </p:nvSpPr>
        <p:spPr>
          <a:xfrm>
            <a:off x="152400" y="1676400"/>
            <a:ext cx="8345487" cy="4114800"/>
          </a:xfrm>
          <a:prstGeom prst="rect">
            <a:avLst/>
          </a:prstGeom>
          <a:noFill/>
          <a:ln>
            <a:noFill/>
          </a:ln>
        </p:spPr>
        <p:txBody>
          <a:bodyPr spcFirstLastPara="1" wrap="square" lIns="91425" tIns="45700" rIns="91425" bIns="45700" anchor="t" anchorCtr="0">
            <a:noAutofit/>
          </a:bodyPr>
          <a:lstStyle/>
          <a:p>
            <a:pPr marL="533400" marR="0" lvl="0" indent="-533400" algn="just" rtl="0">
              <a:lnSpc>
                <a:spcPct val="90000"/>
              </a:lnSpc>
              <a:spcBef>
                <a:spcPts val="0"/>
              </a:spcBef>
              <a:spcAft>
                <a:spcPts val="0"/>
              </a:spcAft>
              <a:buClr>
                <a:schemeClr val="dk1"/>
              </a:buClr>
              <a:buSzPts val="2800"/>
              <a:buFont typeface="Century Gothic"/>
              <a:buChar char="•"/>
            </a:pPr>
            <a:r>
              <a:rPr lang="en-US" sz="2800" b="1" i="0" u="none" strike="noStrike" cap="none">
                <a:solidFill>
                  <a:schemeClr val="dk1"/>
                </a:solidFill>
                <a:latin typeface="Century Gothic"/>
                <a:ea typeface="Century Gothic"/>
                <a:cs typeface="Century Gothic"/>
                <a:sym typeface="Century Gothic"/>
              </a:rPr>
              <a:t>Developed prior to the OSI model</a:t>
            </a:r>
            <a:endParaRPr sz="1400" b="0" i="0" u="none" strike="noStrike" cap="none">
              <a:solidFill>
                <a:srgbClr val="000000"/>
              </a:solidFill>
              <a:latin typeface="Arial"/>
              <a:ea typeface="Arial"/>
              <a:cs typeface="Arial"/>
              <a:sym typeface="Arial"/>
            </a:endParaRPr>
          </a:p>
          <a:p>
            <a:pPr marL="533400" marR="0" lvl="0" indent="-533400" algn="just" rtl="0">
              <a:lnSpc>
                <a:spcPct val="90000"/>
              </a:lnSpc>
              <a:spcBef>
                <a:spcPts val="560"/>
              </a:spcBef>
              <a:spcAft>
                <a:spcPts val="0"/>
              </a:spcAft>
              <a:buClr>
                <a:schemeClr val="dk1"/>
              </a:buClr>
              <a:buSzPts val="2800"/>
              <a:buFont typeface="Century Gothic"/>
              <a:buChar char="•"/>
            </a:pPr>
            <a:r>
              <a:rPr lang="en-US" sz="2800" b="1" i="0" u="none" strike="noStrike" cap="none">
                <a:solidFill>
                  <a:schemeClr val="dk1"/>
                </a:solidFill>
                <a:latin typeface="Century Gothic"/>
                <a:ea typeface="Century Gothic"/>
                <a:cs typeface="Century Gothic"/>
                <a:sym typeface="Century Gothic"/>
              </a:rPr>
              <a:t>5 layers – also known Internet model</a:t>
            </a:r>
            <a:endParaRPr sz="1400" b="0" i="0" u="none" strike="noStrike" cap="none">
              <a:solidFill>
                <a:srgbClr val="000000"/>
              </a:solidFill>
              <a:latin typeface="Arial"/>
              <a:ea typeface="Arial"/>
              <a:cs typeface="Arial"/>
              <a:sym typeface="Arial"/>
            </a:endParaRPr>
          </a:p>
          <a:p>
            <a:pPr marL="533400" marR="0" lvl="0" indent="-533400" algn="just" rtl="0">
              <a:lnSpc>
                <a:spcPct val="90000"/>
              </a:lnSpc>
              <a:spcBef>
                <a:spcPts val="560"/>
              </a:spcBef>
              <a:spcAft>
                <a:spcPts val="0"/>
              </a:spcAft>
              <a:buClr>
                <a:schemeClr val="dk1"/>
              </a:buClr>
              <a:buSzPts val="2800"/>
              <a:buFont typeface="Century Gothic"/>
              <a:buChar char="•"/>
            </a:pPr>
            <a:r>
              <a:rPr lang="en-US" sz="2800" b="1" i="0" u="none" strike="noStrike" cap="none">
                <a:solidFill>
                  <a:schemeClr val="dk1"/>
                </a:solidFill>
                <a:latin typeface="Century Gothic"/>
                <a:ea typeface="Century Gothic"/>
                <a:cs typeface="Century Gothic"/>
                <a:sym typeface="Century Gothic"/>
              </a:rPr>
              <a:t>The three topmost layers in the OSI model are represented in TCP/IP by a single layer – application layer</a:t>
            </a:r>
            <a:endParaRPr sz="1400" b="0" i="0" u="none" strike="noStrike" cap="none">
              <a:solidFill>
                <a:srgbClr val="000000"/>
              </a:solidFill>
              <a:latin typeface="Arial"/>
              <a:ea typeface="Arial"/>
              <a:cs typeface="Arial"/>
              <a:sym typeface="Arial"/>
            </a:endParaRPr>
          </a:p>
          <a:p>
            <a:pPr marL="533400" marR="0" lvl="0" indent="-533400" algn="just" rtl="0">
              <a:lnSpc>
                <a:spcPct val="90000"/>
              </a:lnSpc>
              <a:spcBef>
                <a:spcPts val="560"/>
              </a:spcBef>
              <a:spcAft>
                <a:spcPts val="0"/>
              </a:spcAft>
              <a:buClr>
                <a:schemeClr val="dk1"/>
              </a:buClr>
              <a:buSzPts val="2800"/>
              <a:buFont typeface="Century Gothic"/>
              <a:buChar char="•"/>
            </a:pPr>
            <a:r>
              <a:rPr lang="en-US" sz="2800" b="1" i="0" u="none" strike="noStrike" cap="none">
                <a:solidFill>
                  <a:schemeClr val="dk1"/>
                </a:solidFill>
                <a:latin typeface="Century Gothic"/>
                <a:ea typeface="Century Gothic"/>
                <a:cs typeface="Century Gothic"/>
                <a:sym typeface="Century Gothic"/>
              </a:rPr>
              <a:t>TCP/IP is</a:t>
            </a:r>
            <a:r>
              <a:rPr lang="en-US" sz="2800" b="0" i="0" u="none" strike="noStrike" cap="none">
                <a:solidFill>
                  <a:schemeClr val="dk1"/>
                </a:solidFill>
                <a:latin typeface="Century Gothic"/>
                <a:ea typeface="Century Gothic"/>
                <a:cs typeface="Century Gothic"/>
                <a:sym typeface="Century Gothic"/>
              </a:rPr>
              <a:t> </a:t>
            </a:r>
            <a:r>
              <a:rPr lang="en-US" sz="2800" b="1" i="0" u="none" strike="noStrike" cap="none">
                <a:solidFill>
                  <a:schemeClr val="dk1"/>
                </a:solidFill>
                <a:latin typeface="Century Gothic"/>
                <a:ea typeface="Century Gothic"/>
                <a:cs typeface="Century Gothic"/>
                <a:sym typeface="Century Gothic"/>
              </a:rPr>
              <a:t>a hierarchical protocol – the upper-level protocol is supported by one or more lower-level protocols</a:t>
            </a:r>
            <a:endParaRPr sz="1400" b="0" i="0" u="none" strike="noStrike" cap="none">
              <a:solidFill>
                <a:srgbClr val="000000"/>
              </a:solidFill>
              <a:latin typeface="Arial"/>
              <a:ea typeface="Arial"/>
              <a:cs typeface="Arial"/>
              <a:sym typeface="Arial"/>
            </a:endParaRPr>
          </a:p>
          <a:p>
            <a:pPr marL="533400" marR="0" lvl="0" indent="-533400" algn="just" rtl="0">
              <a:lnSpc>
                <a:spcPct val="90000"/>
              </a:lnSpc>
              <a:spcBef>
                <a:spcPts val="560"/>
              </a:spcBef>
              <a:spcAft>
                <a:spcPts val="0"/>
              </a:spcAft>
              <a:buClr>
                <a:schemeClr val="dk1"/>
              </a:buClr>
              <a:buSzPts val="2800"/>
              <a:buFont typeface="Century Gothic"/>
              <a:buChar char="•"/>
            </a:pPr>
            <a:r>
              <a:rPr lang="en-US" sz="2800" b="1" i="0" u="none" strike="noStrike" cap="none">
                <a:solidFill>
                  <a:schemeClr val="dk1"/>
                </a:solidFill>
                <a:latin typeface="Century Gothic"/>
                <a:ea typeface="Century Gothic"/>
                <a:cs typeface="Century Gothic"/>
                <a:sym typeface="Century Gothic"/>
              </a:rPr>
              <a:t>E.g.: @ TL – TCP, UDP; @NL - IP</a:t>
            </a:r>
            <a:endParaRPr sz="1400" b="0" i="0" u="none" strike="noStrike" cap="none">
              <a:solidFill>
                <a:srgbClr val="000000"/>
              </a:solidFill>
              <a:latin typeface="Arial"/>
              <a:ea typeface="Arial"/>
              <a:cs typeface="Arial"/>
              <a:sym typeface="Arial"/>
            </a:endParaRPr>
          </a:p>
        </p:txBody>
      </p:sp>
      <p:sp>
        <p:nvSpPr>
          <p:cNvPr id="495" name="Google Shape;495;p42"/>
          <p:cNvSpPr txBox="1"/>
          <p:nvPr/>
        </p:nvSpPr>
        <p:spPr>
          <a:xfrm>
            <a:off x="8129587" y="5734050"/>
            <a:ext cx="609600" cy="52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fld id="{00000000-1234-1234-1234-123412341234}" type="slidenum">
              <a:rPr lang="en-US" sz="1800" b="0" i="0" u="none" strike="noStrike" cap="none">
                <a:solidFill>
                  <a:schemeClr val="dk1"/>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
        <p:nvSpPr>
          <p:cNvPr id="496" name="Google Shape;496;p42"/>
          <p:cNvSpPr txBox="1"/>
          <p:nvPr/>
        </p:nvSpPr>
        <p:spPr>
          <a:xfrm rot="5400000">
            <a:off x="6989762" y="3736975"/>
            <a:ext cx="32004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6"/>
          <p:cNvSpPr txBox="1">
            <a:spLocks noGrp="1"/>
          </p:cNvSpPr>
          <p:nvPr>
            <p:ph type="title"/>
          </p:nvPr>
        </p:nvSpPr>
        <p:spPr>
          <a:xfrm>
            <a:off x="609600" y="533400"/>
            <a:ext cx="8077200" cy="8842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Infrastructure as a Service</a:t>
            </a:r>
            <a:endParaRPr/>
          </a:p>
        </p:txBody>
      </p:sp>
      <p:sp>
        <p:nvSpPr>
          <p:cNvPr id="683" name="Google Shape;683;p66"/>
          <p:cNvSpPr txBox="1">
            <a:spLocks noGrp="1"/>
          </p:cNvSpPr>
          <p:nvPr>
            <p:ph type="body" idx="1"/>
          </p:nvPr>
        </p:nvSpPr>
        <p:spPr>
          <a:xfrm>
            <a:off x="457200" y="1265237"/>
            <a:ext cx="8229600" cy="2163763"/>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2400"/>
              <a:t>Enabling technique - </a:t>
            </a:r>
            <a:r>
              <a:rPr lang="en-US" sz="2400" b="1" i="1"/>
              <a:t>Virtualization</a:t>
            </a:r>
            <a:endParaRPr/>
          </a:p>
          <a:p>
            <a:pPr marL="914400" lvl="1" indent="-406400" algn="l" rtl="0">
              <a:lnSpc>
                <a:spcPct val="100000"/>
              </a:lnSpc>
              <a:spcBef>
                <a:spcPts val="560"/>
              </a:spcBef>
              <a:spcAft>
                <a:spcPts val="0"/>
              </a:spcAft>
              <a:buSzPts val="2800"/>
              <a:buChar char="–"/>
            </a:pPr>
            <a:r>
              <a:rPr lang="en-US" sz="2000"/>
              <a:t>Virtualization is an abstraction of logical resources away from underlying physical resources.</a:t>
            </a:r>
            <a:endParaRPr/>
          </a:p>
          <a:p>
            <a:pPr marL="1371600" lvl="2" indent="-381000" algn="l" rtl="0">
              <a:lnSpc>
                <a:spcPct val="100000"/>
              </a:lnSpc>
              <a:spcBef>
                <a:spcPts val="480"/>
              </a:spcBef>
              <a:spcAft>
                <a:spcPts val="0"/>
              </a:spcAft>
              <a:buSzPts val="2400"/>
              <a:buChar char="•"/>
            </a:pPr>
            <a:r>
              <a:rPr lang="en-US" sz="1800"/>
              <a:t>Virtualization technique shift OS onto hypervisor.</a:t>
            </a:r>
            <a:endParaRPr/>
          </a:p>
          <a:p>
            <a:pPr marL="1371600" lvl="2" indent="-381000" algn="l" rtl="0">
              <a:lnSpc>
                <a:spcPct val="100000"/>
              </a:lnSpc>
              <a:spcBef>
                <a:spcPts val="480"/>
              </a:spcBef>
              <a:spcAft>
                <a:spcPts val="0"/>
              </a:spcAft>
              <a:buSzPts val="2400"/>
              <a:buChar char="•"/>
            </a:pPr>
            <a:r>
              <a:rPr lang="en-US" sz="1800"/>
              <a:t>Multiple OS share the physical hardware and provide different services.</a:t>
            </a:r>
            <a:endParaRPr/>
          </a:p>
          <a:p>
            <a:pPr marL="1371600" lvl="2" indent="-381000" algn="l" rtl="0">
              <a:lnSpc>
                <a:spcPct val="100000"/>
              </a:lnSpc>
              <a:spcBef>
                <a:spcPts val="480"/>
              </a:spcBef>
              <a:spcAft>
                <a:spcPts val="0"/>
              </a:spcAft>
              <a:buSzPts val="2400"/>
              <a:buChar char="•"/>
            </a:pPr>
            <a:r>
              <a:rPr lang="en-US" sz="1800"/>
              <a:t>Improve utilization, availability, security and convenience.</a:t>
            </a:r>
            <a:endParaRPr/>
          </a:p>
        </p:txBody>
      </p:sp>
      <p:pic>
        <p:nvPicPr>
          <p:cNvPr id="684" name="Google Shape;684;p66"/>
          <p:cNvPicPr preferRelativeResize="0"/>
          <p:nvPr/>
        </p:nvPicPr>
        <p:blipFill rotWithShape="1">
          <a:blip r:embed="rId3">
            <a:alphaModFix/>
          </a:blip>
          <a:srcRect/>
          <a:stretch/>
        </p:blipFill>
        <p:spPr>
          <a:xfrm>
            <a:off x="4495800" y="4127500"/>
            <a:ext cx="3276600" cy="2578100"/>
          </a:xfrm>
          <a:prstGeom prst="rect">
            <a:avLst/>
          </a:prstGeom>
          <a:noFill/>
          <a:ln>
            <a:noFill/>
          </a:ln>
        </p:spPr>
      </p:pic>
      <p:pic>
        <p:nvPicPr>
          <p:cNvPr id="685" name="Google Shape;685;p66"/>
          <p:cNvPicPr preferRelativeResize="0"/>
          <p:nvPr/>
        </p:nvPicPr>
        <p:blipFill rotWithShape="1">
          <a:blip r:embed="rId4">
            <a:alphaModFix/>
          </a:blip>
          <a:srcRect/>
          <a:stretch/>
        </p:blipFill>
        <p:spPr>
          <a:xfrm>
            <a:off x="1371600" y="4660900"/>
            <a:ext cx="2620963" cy="2036763"/>
          </a:xfrm>
          <a:prstGeom prst="rect">
            <a:avLst/>
          </a:prstGeom>
          <a:noFill/>
          <a:ln>
            <a:noFill/>
          </a:ln>
        </p:spPr>
      </p:pic>
      <p:sp>
        <p:nvSpPr>
          <p:cNvPr id="686" name="Google Shape;686;p66"/>
          <p:cNvSpPr/>
          <p:nvPr/>
        </p:nvSpPr>
        <p:spPr>
          <a:xfrm>
            <a:off x="4495800" y="3710940"/>
            <a:ext cx="1066800" cy="1434920"/>
          </a:xfrm>
          <a:prstGeom prst="roundRect">
            <a:avLst>
              <a:gd name="adj" fmla="val 10166"/>
            </a:avLst>
          </a:prstGeom>
          <a:solidFill>
            <a:schemeClr val="lt1">
              <a:alpha val="0"/>
            </a:schemeClr>
          </a:solidFill>
          <a:ln w="38100"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00000"/>
              </a:buClr>
              <a:buSzPts val="1400"/>
              <a:buFont typeface="Arial"/>
              <a:buNone/>
            </a:pPr>
            <a:r>
              <a:rPr lang="en-US" sz="1400" b="1" i="0" u="none" strike="noStrike" cap="none">
                <a:solidFill>
                  <a:srgbClr val="C00000"/>
                </a:solidFill>
                <a:latin typeface="Cambria"/>
                <a:ea typeface="Cambria"/>
                <a:cs typeface="Cambria"/>
                <a:sym typeface="Cambria"/>
              </a:rPr>
              <a:t>VM1</a:t>
            </a:r>
            <a:endParaRPr sz="2000" b="1" i="0" u="none" strike="noStrike" cap="none">
              <a:solidFill>
                <a:srgbClr val="C00000"/>
              </a:solidFill>
              <a:latin typeface="Cambria"/>
              <a:ea typeface="Cambria"/>
              <a:cs typeface="Cambria"/>
              <a:sym typeface="Cambria"/>
            </a:endParaRPr>
          </a:p>
        </p:txBody>
      </p:sp>
      <p:sp>
        <p:nvSpPr>
          <p:cNvPr id="687" name="Google Shape;687;p66"/>
          <p:cNvSpPr/>
          <p:nvPr/>
        </p:nvSpPr>
        <p:spPr>
          <a:xfrm>
            <a:off x="5588358" y="3710940"/>
            <a:ext cx="1066800" cy="1434920"/>
          </a:xfrm>
          <a:prstGeom prst="roundRect">
            <a:avLst>
              <a:gd name="adj" fmla="val 10166"/>
            </a:avLst>
          </a:prstGeom>
          <a:solidFill>
            <a:schemeClr val="lt1">
              <a:alpha val="0"/>
            </a:schemeClr>
          </a:solidFill>
          <a:ln w="38100"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400" b="1" i="0" u="none" strike="noStrike" cap="none">
                <a:solidFill>
                  <a:srgbClr val="C00000"/>
                </a:solidFill>
                <a:latin typeface="Cambria"/>
                <a:ea typeface="Cambria"/>
                <a:cs typeface="Cambria"/>
                <a:sym typeface="Cambria"/>
              </a:rPr>
              <a:t>VM2</a:t>
            </a:r>
            <a:endParaRPr/>
          </a:p>
        </p:txBody>
      </p:sp>
      <p:sp>
        <p:nvSpPr>
          <p:cNvPr id="688" name="Google Shape;688;p66"/>
          <p:cNvSpPr/>
          <p:nvPr/>
        </p:nvSpPr>
        <p:spPr>
          <a:xfrm>
            <a:off x="6692721" y="3710940"/>
            <a:ext cx="1066800" cy="1434920"/>
          </a:xfrm>
          <a:prstGeom prst="roundRect">
            <a:avLst>
              <a:gd name="adj" fmla="val 10166"/>
            </a:avLst>
          </a:prstGeom>
          <a:solidFill>
            <a:schemeClr val="lt1">
              <a:alpha val="0"/>
            </a:schemeClr>
          </a:solidFill>
          <a:ln w="38100"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400" b="1" i="0" u="none" strike="noStrike" cap="none">
                <a:solidFill>
                  <a:srgbClr val="C00000"/>
                </a:solidFill>
                <a:latin typeface="Cambria"/>
                <a:ea typeface="Cambria"/>
                <a:cs typeface="Cambria"/>
                <a:sym typeface="Cambria"/>
              </a:rPr>
              <a:t>VM3</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67"/>
          <p:cNvSpPr txBox="1">
            <a:spLocks noGrp="1"/>
          </p:cNvSpPr>
          <p:nvPr>
            <p:ph type="title"/>
          </p:nvPr>
        </p:nvSpPr>
        <p:spPr>
          <a:xfrm>
            <a:off x="609600" y="533400"/>
            <a:ext cx="8077200" cy="8842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Infrastructure as a Service</a:t>
            </a:r>
            <a:endParaRPr/>
          </a:p>
        </p:txBody>
      </p:sp>
      <p:sp>
        <p:nvSpPr>
          <p:cNvPr id="694" name="Google Shape;694;p67"/>
          <p:cNvSpPr txBox="1">
            <a:spLocks noGrp="1"/>
          </p:cNvSpPr>
          <p:nvPr>
            <p:ph type="body" idx="1"/>
          </p:nvPr>
        </p:nvSpPr>
        <p:spPr>
          <a:xfrm>
            <a:off x="457200" y="1447800"/>
            <a:ext cx="8229600" cy="17526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2800"/>
              <a:t>Properties supported by virtualization technique :</a:t>
            </a:r>
            <a:endParaRPr/>
          </a:p>
          <a:p>
            <a:pPr marL="914400" lvl="1" indent="-406400" algn="l" rtl="0">
              <a:lnSpc>
                <a:spcPct val="100000"/>
              </a:lnSpc>
              <a:spcBef>
                <a:spcPts val="560"/>
              </a:spcBef>
              <a:spcAft>
                <a:spcPts val="0"/>
              </a:spcAft>
              <a:buSzPts val="2800"/>
              <a:buChar char="–"/>
            </a:pPr>
            <a:r>
              <a:rPr lang="en-US" sz="2400"/>
              <a:t>Manageability and Interoperability</a:t>
            </a:r>
            <a:endParaRPr/>
          </a:p>
          <a:p>
            <a:pPr marL="914400" lvl="1" indent="-406400" algn="l" rtl="0">
              <a:lnSpc>
                <a:spcPct val="100000"/>
              </a:lnSpc>
              <a:spcBef>
                <a:spcPts val="560"/>
              </a:spcBef>
              <a:spcAft>
                <a:spcPts val="0"/>
              </a:spcAft>
              <a:buSzPts val="2800"/>
              <a:buChar char="–"/>
            </a:pPr>
            <a:r>
              <a:rPr lang="en-US" sz="2400"/>
              <a:t>Availability and Reliability</a:t>
            </a:r>
            <a:endParaRPr/>
          </a:p>
          <a:p>
            <a:pPr marL="914400" lvl="1" indent="-406400" algn="l" rtl="0">
              <a:lnSpc>
                <a:spcPct val="100000"/>
              </a:lnSpc>
              <a:spcBef>
                <a:spcPts val="560"/>
              </a:spcBef>
              <a:spcAft>
                <a:spcPts val="0"/>
              </a:spcAft>
              <a:buSzPts val="2800"/>
              <a:buChar char="–"/>
            </a:pPr>
            <a:r>
              <a:rPr lang="en-US" sz="2400"/>
              <a:t>Scalability and Elasticity</a:t>
            </a:r>
            <a:endParaRPr/>
          </a:p>
        </p:txBody>
      </p:sp>
      <p:pic>
        <p:nvPicPr>
          <p:cNvPr id="695" name="Google Shape;695;p67"/>
          <p:cNvPicPr preferRelativeResize="0"/>
          <p:nvPr/>
        </p:nvPicPr>
        <p:blipFill rotWithShape="1">
          <a:blip r:embed="rId3">
            <a:alphaModFix/>
          </a:blip>
          <a:srcRect/>
          <a:stretch/>
        </p:blipFill>
        <p:spPr>
          <a:xfrm>
            <a:off x="3794760" y="2343149"/>
            <a:ext cx="5532120" cy="410241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68"/>
          <p:cNvSpPr txBox="1">
            <a:spLocks noGrp="1"/>
          </p:cNvSpPr>
          <p:nvPr>
            <p:ph type="title"/>
          </p:nvPr>
        </p:nvSpPr>
        <p:spPr>
          <a:xfrm>
            <a:off x="609600" y="533400"/>
            <a:ext cx="8077200" cy="8842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Infrastructure as a Service</a:t>
            </a:r>
            <a:endParaRPr/>
          </a:p>
        </p:txBody>
      </p:sp>
      <p:sp>
        <p:nvSpPr>
          <p:cNvPr id="701" name="Google Shape;701;p68"/>
          <p:cNvSpPr txBox="1">
            <a:spLocks noGrp="1"/>
          </p:cNvSpPr>
          <p:nvPr>
            <p:ph type="body" idx="1"/>
          </p:nvPr>
        </p:nvSpPr>
        <p:spPr>
          <a:xfrm>
            <a:off x="495300" y="1360806"/>
            <a:ext cx="8305800" cy="4525963"/>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2800"/>
              <a:t>Provide service –</a:t>
            </a:r>
            <a:r>
              <a:rPr lang="en-US" sz="2800" b="1"/>
              <a:t>Resource Management Interface</a:t>
            </a:r>
            <a:endParaRPr/>
          </a:p>
          <a:p>
            <a:pPr marL="914400" lvl="1" indent="-406400" algn="l" rtl="0">
              <a:lnSpc>
                <a:spcPct val="100000"/>
              </a:lnSpc>
              <a:spcBef>
                <a:spcPts val="560"/>
              </a:spcBef>
              <a:spcAft>
                <a:spcPts val="0"/>
              </a:spcAft>
              <a:buSzPts val="2800"/>
              <a:buChar char="–"/>
            </a:pPr>
            <a:r>
              <a:rPr lang="en-US" sz="2400"/>
              <a:t>Several types of virtualized resource :</a:t>
            </a:r>
            <a:endParaRPr/>
          </a:p>
          <a:p>
            <a:pPr marL="1371600" lvl="2" indent="-381000" algn="l" rtl="0">
              <a:lnSpc>
                <a:spcPct val="100000"/>
              </a:lnSpc>
              <a:spcBef>
                <a:spcPts val="480"/>
              </a:spcBef>
              <a:spcAft>
                <a:spcPts val="0"/>
              </a:spcAft>
              <a:buSzPts val="2400"/>
              <a:buChar char="•"/>
            </a:pPr>
            <a:r>
              <a:rPr lang="en-US" sz="2000" b="1" i="1"/>
              <a:t>Virtual Machine </a:t>
            </a:r>
            <a:r>
              <a:rPr lang="en-US" sz="2000"/>
              <a:t>– As an IaaS provider, we should be able to provide the basic virtual machine operations, such as </a:t>
            </a:r>
            <a:r>
              <a:rPr lang="en-US" sz="2000" i="1">
                <a:solidFill>
                  <a:srgbClr val="C00000"/>
                </a:solidFill>
              </a:rPr>
              <a:t>creation</a:t>
            </a:r>
            <a:r>
              <a:rPr lang="en-US" sz="2000"/>
              <a:t>, </a:t>
            </a:r>
            <a:r>
              <a:rPr lang="en-US" sz="2000" i="1">
                <a:solidFill>
                  <a:srgbClr val="C00000"/>
                </a:solidFill>
              </a:rPr>
              <a:t>suspension</a:t>
            </a:r>
            <a:r>
              <a:rPr lang="en-US" sz="2000"/>
              <a:t>, </a:t>
            </a:r>
            <a:r>
              <a:rPr lang="en-US" sz="2000" i="1">
                <a:solidFill>
                  <a:srgbClr val="C00000"/>
                </a:solidFill>
              </a:rPr>
              <a:t>resumption</a:t>
            </a:r>
            <a:r>
              <a:rPr lang="en-US" sz="2000"/>
              <a:t> and </a:t>
            </a:r>
            <a:r>
              <a:rPr lang="en-US" sz="2000" i="1">
                <a:solidFill>
                  <a:srgbClr val="C00000"/>
                </a:solidFill>
              </a:rPr>
              <a:t>termination</a:t>
            </a:r>
            <a:r>
              <a:rPr lang="en-US" sz="2000"/>
              <a:t>, …etc.</a:t>
            </a:r>
            <a:endParaRPr/>
          </a:p>
          <a:p>
            <a:pPr marL="1371600" lvl="2" indent="-381000" algn="l" rtl="0">
              <a:lnSpc>
                <a:spcPct val="100000"/>
              </a:lnSpc>
              <a:spcBef>
                <a:spcPts val="480"/>
              </a:spcBef>
              <a:spcAft>
                <a:spcPts val="0"/>
              </a:spcAft>
              <a:buSzPts val="2400"/>
              <a:buChar char="•"/>
            </a:pPr>
            <a:r>
              <a:rPr lang="en-US" sz="2000" b="1" i="1"/>
              <a:t>Virtual Storage </a:t>
            </a:r>
            <a:r>
              <a:rPr lang="en-US" sz="2000"/>
              <a:t>– As an IaaS provider, we should be able to provide the basic virtual storage operations, such as </a:t>
            </a:r>
            <a:r>
              <a:rPr lang="en-US" sz="2000" i="1">
                <a:solidFill>
                  <a:srgbClr val="C00000"/>
                </a:solidFill>
              </a:rPr>
              <a:t>space allocation</a:t>
            </a:r>
            <a:r>
              <a:rPr lang="en-US" sz="2000"/>
              <a:t>, </a:t>
            </a:r>
            <a:r>
              <a:rPr lang="en-US" sz="2000" i="1">
                <a:solidFill>
                  <a:srgbClr val="C00000"/>
                </a:solidFill>
              </a:rPr>
              <a:t>space release</a:t>
            </a:r>
            <a:r>
              <a:rPr lang="en-US" sz="2000"/>
              <a:t>, </a:t>
            </a:r>
            <a:r>
              <a:rPr lang="en-US" sz="2000" i="1">
                <a:solidFill>
                  <a:srgbClr val="C00000"/>
                </a:solidFill>
              </a:rPr>
              <a:t>data writing </a:t>
            </a:r>
            <a:r>
              <a:rPr lang="en-US" sz="2000"/>
              <a:t>and </a:t>
            </a:r>
            <a:r>
              <a:rPr lang="en-US" sz="2000" i="1">
                <a:solidFill>
                  <a:srgbClr val="C00000"/>
                </a:solidFill>
              </a:rPr>
              <a:t>data reading</a:t>
            </a:r>
            <a:r>
              <a:rPr lang="en-US" sz="2000"/>
              <a:t>, …etc.</a:t>
            </a:r>
            <a:endParaRPr/>
          </a:p>
          <a:p>
            <a:pPr marL="1371600" lvl="2" indent="-381000" algn="l" rtl="0">
              <a:lnSpc>
                <a:spcPct val="100000"/>
              </a:lnSpc>
              <a:spcBef>
                <a:spcPts val="480"/>
              </a:spcBef>
              <a:spcAft>
                <a:spcPts val="0"/>
              </a:spcAft>
              <a:buSzPts val="2400"/>
              <a:buChar char="•"/>
            </a:pPr>
            <a:r>
              <a:rPr lang="en-US" sz="2000" b="1" i="1"/>
              <a:t>Virtual Network</a:t>
            </a:r>
            <a:r>
              <a:rPr lang="en-US" sz="2000"/>
              <a:t> – As an IaaS provider, we should be able to provide the basic virtual network operations, such as </a:t>
            </a:r>
            <a:r>
              <a:rPr lang="en-US" sz="2000" i="1">
                <a:solidFill>
                  <a:srgbClr val="C00000"/>
                </a:solidFill>
              </a:rPr>
              <a:t>IP address allocation</a:t>
            </a:r>
            <a:r>
              <a:rPr lang="en-US" sz="2000"/>
              <a:t>, </a:t>
            </a:r>
            <a:r>
              <a:rPr lang="en-US" sz="2000" i="1">
                <a:solidFill>
                  <a:srgbClr val="C00000"/>
                </a:solidFill>
              </a:rPr>
              <a:t>domain name register</a:t>
            </a:r>
            <a:r>
              <a:rPr lang="en-US" sz="2000"/>
              <a:t>, </a:t>
            </a:r>
            <a:r>
              <a:rPr lang="en-US" sz="2000" i="1">
                <a:solidFill>
                  <a:srgbClr val="C00000"/>
                </a:solidFill>
              </a:rPr>
              <a:t>connection establishment </a:t>
            </a:r>
            <a:r>
              <a:rPr lang="en-US" sz="2000"/>
              <a:t>and </a:t>
            </a:r>
            <a:r>
              <a:rPr lang="en-US" sz="2000" i="1">
                <a:solidFill>
                  <a:srgbClr val="C00000"/>
                </a:solidFill>
              </a:rPr>
              <a:t>bandwidth provision</a:t>
            </a:r>
            <a:r>
              <a:rPr lang="en-US" sz="2000"/>
              <a:t>, …etc.</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9"/>
          <p:cNvSpPr txBox="1">
            <a:spLocks noGrp="1"/>
          </p:cNvSpPr>
          <p:nvPr>
            <p:ph type="title"/>
          </p:nvPr>
        </p:nvSpPr>
        <p:spPr>
          <a:xfrm>
            <a:off x="609600" y="533400"/>
            <a:ext cx="8077200" cy="8842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Infrastructure as a Service</a:t>
            </a:r>
            <a:endParaRPr/>
          </a:p>
        </p:txBody>
      </p:sp>
      <p:sp>
        <p:nvSpPr>
          <p:cNvPr id="707" name="Google Shape;707;p6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2400"/>
              <a:t>Provide service – </a:t>
            </a:r>
            <a:r>
              <a:rPr lang="en-US" sz="2400" b="1"/>
              <a:t>System Monitoring Interface</a:t>
            </a:r>
            <a:endParaRPr/>
          </a:p>
          <a:p>
            <a:pPr marL="914400" lvl="1" indent="-406400" algn="l" rtl="0">
              <a:lnSpc>
                <a:spcPct val="100000"/>
              </a:lnSpc>
              <a:spcBef>
                <a:spcPts val="560"/>
              </a:spcBef>
              <a:spcAft>
                <a:spcPts val="0"/>
              </a:spcAft>
              <a:buSzPts val="2800"/>
              <a:buChar char="–"/>
            </a:pPr>
            <a:r>
              <a:rPr lang="en-US" sz="2000"/>
              <a:t>Several types of monitoring metrics :</a:t>
            </a:r>
            <a:endParaRPr/>
          </a:p>
          <a:p>
            <a:pPr marL="1371600" lvl="2" indent="-381000" algn="l" rtl="0">
              <a:lnSpc>
                <a:spcPct val="100000"/>
              </a:lnSpc>
              <a:spcBef>
                <a:spcPts val="480"/>
              </a:spcBef>
              <a:spcAft>
                <a:spcPts val="0"/>
              </a:spcAft>
              <a:buSzPts val="2400"/>
              <a:buChar char="•"/>
            </a:pPr>
            <a:r>
              <a:rPr lang="en-US" sz="1800" b="1" i="1"/>
              <a:t>Virtual Machine </a:t>
            </a:r>
            <a:r>
              <a:rPr lang="en-US" sz="1800"/>
              <a:t>– As an IaaS provider, we should be able to monitor some system states of each virtual machine, such as </a:t>
            </a:r>
            <a:r>
              <a:rPr lang="en-US" sz="1800" i="1">
                <a:solidFill>
                  <a:srgbClr val="C00000"/>
                </a:solidFill>
              </a:rPr>
              <a:t>CPU loading</a:t>
            </a:r>
            <a:r>
              <a:rPr lang="en-US" sz="1800"/>
              <a:t>, </a:t>
            </a:r>
            <a:r>
              <a:rPr lang="en-US" sz="1800" i="1">
                <a:solidFill>
                  <a:srgbClr val="C00000"/>
                </a:solidFill>
              </a:rPr>
              <a:t>memory utilization</a:t>
            </a:r>
            <a:r>
              <a:rPr lang="en-US" sz="1800"/>
              <a:t>, </a:t>
            </a:r>
            <a:r>
              <a:rPr lang="en-US" sz="1800" i="1">
                <a:solidFill>
                  <a:srgbClr val="C00000"/>
                </a:solidFill>
              </a:rPr>
              <a:t>IO loading </a:t>
            </a:r>
            <a:r>
              <a:rPr lang="en-US" sz="1800"/>
              <a:t>and </a:t>
            </a:r>
            <a:r>
              <a:rPr lang="en-US" sz="1800" i="1">
                <a:solidFill>
                  <a:srgbClr val="C00000"/>
                </a:solidFill>
              </a:rPr>
              <a:t>internal network loading</a:t>
            </a:r>
            <a:r>
              <a:rPr lang="en-US" sz="1800"/>
              <a:t>, …etc.</a:t>
            </a:r>
            <a:endParaRPr/>
          </a:p>
          <a:p>
            <a:pPr marL="1371600" lvl="2" indent="-381000" algn="l" rtl="0">
              <a:lnSpc>
                <a:spcPct val="100000"/>
              </a:lnSpc>
              <a:spcBef>
                <a:spcPts val="480"/>
              </a:spcBef>
              <a:spcAft>
                <a:spcPts val="0"/>
              </a:spcAft>
              <a:buSzPts val="2400"/>
              <a:buChar char="•"/>
            </a:pPr>
            <a:r>
              <a:rPr lang="en-US" sz="1800" b="1" i="1"/>
              <a:t>Virtual Storage </a:t>
            </a:r>
            <a:r>
              <a:rPr lang="en-US" sz="1800"/>
              <a:t>– As an IaaS provider, we should be able to monitor some storage states of each virtual storage, such as </a:t>
            </a:r>
            <a:r>
              <a:rPr lang="en-US" sz="1800" i="1">
                <a:solidFill>
                  <a:srgbClr val="C00000"/>
                </a:solidFill>
              </a:rPr>
              <a:t>virtual space utilization</a:t>
            </a:r>
            <a:r>
              <a:rPr lang="en-US" sz="1800"/>
              <a:t>, </a:t>
            </a:r>
            <a:r>
              <a:rPr lang="en-US" sz="1800" i="1">
                <a:solidFill>
                  <a:srgbClr val="C00000"/>
                </a:solidFill>
              </a:rPr>
              <a:t>data duplication</a:t>
            </a:r>
            <a:r>
              <a:rPr lang="en-US" sz="1800"/>
              <a:t> and </a:t>
            </a:r>
            <a:r>
              <a:rPr lang="en-US" sz="1800" i="1">
                <a:solidFill>
                  <a:srgbClr val="C00000"/>
                </a:solidFill>
              </a:rPr>
              <a:t>storage device access bandwidth</a:t>
            </a:r>
            <a:r>
              <a:rPr lang="en-US" sz="1800"/>
              <a:t>, …etc.</a:t>
            </a:r>
            <a:endParaRPr/>
          </a:p>
          <a:p>
            <a:pPr marL="1371600" lvl="2" indent="-381000" algn="l" rtl="0">
              <a:lnSpc>
                <a:spcPct val="100000"/>
              </a:lnSpc>
              <a:spcBef>
                <a:spcPts val="480"/>
              </a:spcBef>
              <a:spcAft>
                <a:spcPts val="0"/>
              </a:spcAft>
              <a:buSzPts val="2400"/>
              <a:buChar char="•"/>
            </a:pPr>
            <a:r>
              <a:rPr lang="en-US" sz="1800" b="1" i="1"/>
              <a:t>Virtual Network </a:t>
            </a:r>
            <a:r>
              <a:rPr lang="en-US" sz="1800"/>
              <a:t>– As an IaaS provider, we should be able to monitor some network states of each virtual network, such as </a:t>
            </a:r>
            <a:r>
              <a:rPr lang="en-US" sz="1800" i="1">
                <a:solidFill>
                  <a:srgbClr val="C00000"/>
                </a:solidFill>
              </a:rPr>
              <a:t>virtual network bandwidth</a:t>
            </a:r>
            <a:r>
              <a:rPr lang="en-US" sz="1800"/>
              <a:t>, </a:t>
            </a:r>
            <a:r>
              <a:rPr lang="en-US" sz="1800" i="1">
                <a:solidFill>
                  <a:srgbClr val="C00000"/>
                </a:solidFill>
              </a:rPr>
              <a:t>network connectivity </a:t>
            </a:r>
            <a:r>
              <a:rPr lang="en-US" sz="1800"/>
              <a:t>and </a:t>
            </a:r>
            <a:r>
              <a:rPr lang="en-US" sz="1800" i="1">
                <a:solidFill>
                  <a:srgbClr val="C00000"/>
                </a:solidFill>
              </a:rPr>
              <a:t>network load balancing</a:t>
            </a:r>
            <a:r>
              <a:rPr lang="en-US" sz="1800"/>
              <a:t>, …etc.</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70"/>
          <p:cNvSpPr txBox="1">
            <a:spLocks noGrp="1"/>
          </p:cNvSpPr>
          <p:nvPr>
            <p:ph type="title"/>
          </p:nvPr>
        </p:nvSpPr>
        <p:spPr>
          <a:xfrm>
            <a:off x="609600" y="533400"/>
            <a:ext cx="8077200" cy="8842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IaaS - Summary</a:t>
            </a:r>
            <a:endParaRPr/>
          </a:p>
        </p:txBody>
      </p:sp>
      <p:sp>
        <p:nvSpPr>
          <p:cNvPr id="713" name="Google Shape;713;p7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1800" b="1"/>
              <a:t>IaaS is the deployment platform that abstract the infrastructure.</a:t>
            </a:r>
            <a:br>
              <a:rPr lang="en-US" sz="2400"/>
            </a:br>
            <a:endParaRPr sz="2400"/>
          </a:p>
          <a:p>
            <a:pPr marL="457200" marR="0" lvl="0" indent="-431800" algn="l" rtl="0">
              <a:lnSpc>
                <a:spcPct val="100000"/>
              </a:lnSpc>
              <a:spcBef>
                <a:spcPts val="640"/>
              </a:spcBef>
              <a:spcAft>
                <a:spcPts val="0"/>
              </a:spcAft>
              <a:buClr>
                <a:schemeClr val="dk1"/>
              </a:buClr>
              <a:buSzPts val="3200"/>
              <a:buFont typeface="Arial"/>
              <a:buChar char="•"/>
            </a:pPr>
            <a:r>
              <a:rPr lang="en-US" sz="2400"/>
              <a:t>IaaS enabling technique</a:t>
            </a:r>
            <a:endParaRPr/>
          </a:p>
          <a:p>
            <a:pPr marL="914400" lvl="1" indent="-406400" algn="l" rtl="0">
              <a:lnSpc>
                <a:spcPct val="100000"/>
              </a:lnSpc>
              <a:spcBef>
                <a:spcPts val="560"/>
              </a:spcBef>
              <a:spcAft>
                <a:spcPts val="0"/>
              </a:spcAft>
              <a:buSzPts val="2800"/>
              <a:buChar char="–"/>
            </a:pPr>
            <a:r>
              <a:rPr lang="en-US" sz="2000"/>
              <a:t>Virtualization</a:t>
            </a:r>
            <a:endParaRPr/>
          </a:p>
          <a:p>
            <a:pPr marL="1371600" lvl="2" indent="-381000" algn="l" rtl="0">
              <a:lnSpc>
                <a:spcPct val="100000"/>
              </a:lnSpc>
              <a:spcBef>
                <a:spcPts val="480"/>
              </a:spcBef>
              <a:spcAft>
                <a:spcPts val="0"/>
              </a:spcAft>
              <a:buSzPts val="2400"/>
              <a:buChar char="•"/>
            </a:pPr>
            <a:r>
              <a:rPr lang="en-US" sz="1800"/>
              <a:t>Server Virtualization</a:t>
            </a:r>
            <a:endParaRPr/>
          </a:p>
          <a:p>
            <a:pPr marL="1371600" lvl="2" indent="-381000" algn="l" rtl="0">
              <a:lnSpc>
                <a:spcPct val="100000"/>
              </a:lnSpc>
              <a:spcBef>
                <a:spcPts val="480"/>
              </a:spcBef>
              <a:spcAft>
                <a:spcPts val="0"/>
              </a:spcAft>
              <a:buSzPts val="2400"/>
              <a:buChar char="•"/>
            </a:pPr>
            <a:r>
              <a:rPr lang="en-US" sz="1800"/>
              <a:t>Storage Virtualization</a:t>
            </a:r>
            <a:endParaRPr/>
          </a:p>
          <a:p>
            <a:pPr marL="1371600" lvl="2" indent="-381000" algn="l" rtl="0">
              <a:lnSpc>
                <a:spcPct val="100000"/>
              </a:lnSpc>
              <a:spcBef>
                <a:spcPts val="480"/>
              </a:spcBef>
              <a:spcAft>
                <a:spcPts val="0"/>
              </a:spcAft>
              <a:buSzPts val="2400"/>
              <a:buChar char="•"/>
            </a:pPr>
            <a:r>
              <a:rPr lang="en-US" sz="1800"/>
              <a:t>Network Virtualization</a:t>
            </a:r>
            <a:br>
              <a:rPr lang="en-US" sz="1800"/>
            </a:br>
            <a:endParaRPr sz="1800"/>
          </a:p>
          <a:p>
            <a:pPr marL="457200" marR="0" lvl="0" indent="-431800" algn="l" rtl="0">
              <a:lnSpc>
                <a:spcPct val="100000"/>
              </a:lnSpc>
              <a:spcBef>
                <a:spcPts val="640"/>
              </a:spcBef>
              <a:spcAft>
                <a:spcPts val="0"/>
              </a:spcAft>
              <a:buClr>
                <a:schemeClr val="dk1"/>
              </a:buClr>
              <a:buSzPts val="3200"/>
              <a:buFont typeface="Arial"/>
              <a:buChar char="•"/>
            </a:pPr>
            <a:r>
              <a:rPr lang="en-US" sz="2400"/>
              <a:t>IaaS provided services</a:t>
            </a:r>
            <a:endParaRPr/>
          </a:p>
          <a:p>
            <a:pPr marL="914400" lvl="1" indent="-406400" algn="l" rtl="0">
              <a:lnSpc>
                <a:spcPct val="100000"/>
              </a:lnSpc>
              <a:spcBef>
                <a:spcPts val="560"/>
              </a:spcBef>
              <a:spcAft>
                <a:spcPts val="0"/>
              </a:spcAft>
              <a:buSzPts val="2800"/>
              <a:buChar char="–"/>
            </a:pPr>
            <a:r>
              <a:rPr lang="en-US" sz="2000"/>
              <a:t>Resource Management Interface</a:t>
            </a:r>
            <a:endParaRPr/>
          </a:p>
          <a:p>
            <a:pPr marL="914400" lvl="1" indent="-406400" algn="l" rtl="0">
              <a:lnSpc>
                <a:spcPct val="100000"/>
              </a:lnSpc>
              <a:spcBef>
                <a:spcPts val="560"/>
              </a:spcBef>
              <a:spcAft>
                <a:spcPts val="0"/>
              </a:spcAft>
              <a:buSzPts val="2800"/>
              <a:buChar char="–"/>
            </a:pPr>
            <a:r>
              <a:rPr lang="en-US" sz="2000"/>
              <a:t>System Monitoring Interface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71"/>
          <p:cNvSpPr txBox="1">
            <a:spLocks noGrp="1"/>
          </p:cNvSpPr>
          <p:nvPr>
            <p:ph type="title"/>
          </p:nvPr>
        </p:nvSpPr>
        <p:spPr>
          <a:xfrm>
            <a:off x="609600" y="533400"/>
            <a:ext cx="8077200" cy="8842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Platform as a Service</a:t>
            </a:r>
            <a:endParaRPr/>
          </a:p>
        </p:txBody>
      </p:sp>
      <p:sp>
        <p:nvSpPr>
          <p:cNvPr id="719" name="Google Shape;719;p71"/>
          <p:cNvSpPr txBox="1">
            <a:spLocks noGrp="1"/>
          </p:cNvSpPr>
          <p:nvPr>
            <p:ph type="body" idx="1"/>
          </p:nvPr>
        </p:nvSpPr>
        <p:spPr>
          <a:xfrm>
            <a:off x="533400" y="1219200"/>
            <a:ext cx="8229600" cy="51054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2400"/>
              <a:t>Platform as a Service - PaaS</a:t>
            </a:r>
            <a:endParaRPr sz="2400"/>
          </a:p>
          <a:p>
            <a:pPr marL="914400" lvl="1" indent="-406400" algn="l" rtl="0">
              <a:lnSpc>
                <a:spcPct val="100000"/>
              </a:lnSpc>
              <a:spcBef>
                <a:spcPts val="560"/>
              </a:spcBef>
              <a:spcAft>
                <a:spcPts val="0"/>
              </a:spcAft>
              <a:buSzPts val="2800"/>
              <a:buChar char="–"/>
            </a:pPr>
            <a:r>
              <a:rPr lang="en-US" sz="2000"/>
              <a:t>The capability provided to the consumer is to deploy onto the cloud infrastructure consumer-created or acquired applications created using programming languages and tools supported by the provider.</a:t>
            </a:r>
            <a:endParaRPr/>
          </a:p>
          <a:p>
            <a:pPr marL="914400" lvl="1" indent="-406400" algn="l" rtl="0">
              <a:lnSpc>
                <a:spcPct val="100000"/>
              </a:lnSpc>
              <a:spcBef>
                <a:spcPts val="560"/>
              </a:spcBef>
              <a:spcAft>
                <a:spcPts val="0"/>
              </a:spcAft>
              <a:buSzPts val="2800"/>
              <a:buChar char="–"/>
            </a:pPr>
            <a:r>
              <a:rPr lang="en-US" sz="2000"/>
              <a:t>The consumer does not manage or control the underlying cloud infrastructure including network, servers, operating systems, or storage, but has control over the deployed applications and possibly application hosting environment configurations.</a:t>
            </a:r>
            <a:endParaRPr/>
          </a:p>
          <a:p>
            <a:pPr marL="457200" marR="0" lvl="0" indent="-431800" algn="l" rtl="0">
              <a:lnSpc>
                <a:spcPct val="100000"/>
              </a:lnSpc>
              <a:spcBef>
                <a:spcPts val="640"/>
              </a:spcBef>
              <a:spcAft>
                <a:spcPts val="0"/>
              </a:spcAft>
              <a:buClr>
                <a:schemeClr val="dk1"/>
              </a:buClr>
              <a:buSzPts val="3200"/>
              <a:buFont typeface="Arial"/>
              <a:buChar char="•"/>
            </a:pPr>
            <a:r>
              <a:rPr lang="en-US" sz="2400"/>
              <a:t>Examples :</a:t>
            </a:r>
            <a:endParaRPr/>
          </a:p>
          <a:p>
            <a:pPr marL="914400" lvl="1" indent="-406400" algn="l" rtl="0">
              <a:lnSpc>
                <a:spcPct val="100000"/>
              </a:lnSpc>
              <a:spcBef>
                <a:spcPts val="560"/>
              </a:spcBef>
              <a:spcAft>
                <a:spcPts val="0"/>
              </a:spcAft>
              <a:buSzPts val="2800"/>
              <a:buChar char="–"/>
            </a:pPr>
            <a:r>
              <a:rPr lang="en-US" sz="2000"/>
              <a:t>Microsoft Windows Azure</a:t>
            </a:r>
            <a:endParaRPr/>
          </a:p>
          <a:p>
            <a:pPr marL="914400" lvl="1" indent="-406400" algn="l" rtl="0">
              <a:lnSpc>
                <a:spcPct val="100000"/>
              </a:lnSpc>
              <a:spcBef>
                <a:spcPts val="560"/>
              </a:spcBef>
              <a:spcAft>
                <a:spcPts val="0"/>
              </a:spcAft>
              <a:buSzPts val="2800"/>
              <a:buChar char="–"/>
            </a:pPr>
            <a:r>
              <a:rPr lang="en-US" sz="2000"/>
              <a:t>Google App Engine</a:t>
            </a:r>
            <a:endParaRPr/>
          </a:p>
          <a:p>
            <a:pPr marL="914400" lvl="1" indent="-406400" algn="l" rtl="0">
              <a:lnSpc>
                <a:spcPct val="100000"/>
              </a:lnSpc>
              <a:spcBef>
                <a:spcPts val="560"/>
              </a:spcBef>
              <a:spcAft>
                <a:spcPts val="0"/>
              </a:spcAft>
              <a:buSzPts val="2800"/>
              <a:buChar char="–"/>
            </a:pPr>
            <a:r>
              <a:rPr lang="en-US" sz="2000"/>
              <a:t>Hadoop</a:t>
            </a:r>
            <a:endParaRPr sz="2000"/>
          </a:p>
          <a:p>
            <a:pPr marL="914400" lvl="1" indent="-406400" algn="l" rtl="0">
              <a:lnSpc>
                <a:spcPct val="100000"/>
              </a:lnSpc>
              <a:spcBef>
                <a:spcPts val="560"/>
              </a:spcBef>
              <a:spcAft>
                <a:spcPts val="0"/>
              </a:spcAft>
              <a:buSzPts val="2800"/>
              <a:buChar char="–"/>
            </a:pPr>
            <a:r>
              <a:rPr lang="en-US" sz="2000"/>
              <a:t>… etc</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pic>
        <p:nvPicPr>
          <p:cNvPr id="724" name="Google Shape;724;p72"/>
          <p:cNvPicPr preferRelativeResize="0"/>
          <p:nvPr/>
        </p:nvPicPr>
        <p:blipFill rotWithShape="1">
          <a:blip r:embed="rId3">
            <a:alphaModFix/>
          </a:blip>
          <a:srcRect/>
          <a:stretch/>
        </p:blipFill>
        <p:spPr>
          <a:xfrm>
            <a:off x="914400" y="2316164"/>
            <a:ext cx="7315200" cy="4441965"/>
          </a:xfrm>
          <a:prstGeom prst="rect">
            <a:avLst/>
          </a:prstGeom>
          <a:noFill/>
          <a:ln>
            <a:noFill/>
          </a:ln>
        </p:spPr>
      </p:pic>
      <p:sp>
        <p:nvSpPr>
          <p:cNvPr id="725" name="Google Shape;725;p72"/>
          <p:cNvSpPr txBox="1">
            <a:spLocks noGrp="1"/>
          </p:cNvSpPr>
          <p:nvPr>
            <p:ph type="title"/>
          </p:nvPr>
        </p:nvSpPr>
        <p:spPr>
          <a:xfrm>
            <a:off x="609600" y="533400"/>
            <a:ext cx="8077200" cy="8842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Platform as a Service</a:t>
            </a:r>
            <a:endParaRPr/>
          </a:p>
        </p:txBody>
      </p:sp>
      <p:sp>
        <p:nvSpPr>
          <p:cNvPr id="726" name="Google Shape;726;p72"/>
          <p:cNvSpPr txBox="1">
            <a:spLocks noGrp="1"/>
          </p:cNvSpPr>
          <p:nvPr>
            <p:ph type="body" idx="1"/>
          </p:nvPr>
        </p:nvSpPr>
        <p:spPr>
          <a:xfrm>
            <a:off x="457200" y="1600201"/>
            <a:ext cx="8229600" cy="5334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US"/>
              <a:t>System architecture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73"/>
          <p:cNvSpPr txBox="1">
            <a:spLocks noGrp="1"/>
          </p:cNvSpPr>
          <p:nvPr>
            <p:ph type="title"/>
          </p:nvPr>
        </p:nvSpPr>
        <p:spPr>
          <a:xfrm>
            <a:off x="609600" y="533400"/>
            <a:ext cx="8077200" cy="8842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Platform as a Service</a:t>
            </a:r>
            <a:endParaRPr/>
          </a:p>
        </p:txBody>
      </p:sp>
      <p:sp>
        <p:nvSpPr>
          <p:cNvPr id="732" name="Google Shape;732;p73"/>
          <p:cNvSpPr txBox="1">
            <a:spLocks noGrp="1"/>
          </p:cNvSpPr>
          <p:nvPr>
            <p:ph type="body" idx="1"/>
          </p:nvPr>
        </p:nvSpPr>
        <p:spPr>
          <a:xfrm>
            <a:off x="457200" y="1570037"/>
            <a:ext cx="8229600" cy="4525963"/>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2400"/>
              <a:t>Enabling technique – </a:t>
            </a:r>
            <a:r>
              <a:rPr lang="en-US" sz="2400" b="1"/>
              <a:t>Runtime Environment Design</a:t>
            </a:r>
            <a:endParaRPr/>
          </a:p>
          <a:p>
            <a:pPr marL="914400" lvl="1" indent="-406400" algn="l" rtl="0">
              <a:lnSpc>
                <a:spcPct val="100000"/>
              </a:lnSpc>
              <a:spcBef>
                <a:spcPts val="560"/>
              </a:spcBef>
              <a:spcAft>
                <a:spcPts val="0"/>
              </a:spcAft>
              <a:buSzPts val="2800"/>
              <a:buChar char="–"/>
            </a:pPr>
            <a:r>
              <a:rPr lang="en-US" sz="2000"/>
              <a:t>Runtime environment refers to collection of software services available. Usually implemented by a collection of program libraries.</a:t>
            </a:r>
            <a:endParaRPr/>
          </a:p>
          <a:p>
            <a:pPr marL="457200" marR="0" lvl="0" indent="-431800" algn="l" rtl="0">
              <a:lnSpc>
                <a:spcPct val="100000"/>
              </a:lnSpc>
              <a:spcBef>
                <a:spcPts val="640"/>
              </a:spcBef>
              <a:spcAft>
                <a:spcPts val="0"/>
              </a:spcAft>
              <a:buClr>
                <a:schemeClr val="dk1"/>
              </a:buClr>
              <a:buSzPts val="3200"/>
              <a:buFont typeface="Arial"/>
              <a:buChar char="•"/>
            </a:pPr>
            <a:r>
              <a:rPr lang="en-US" sz="2400"/>
              <a:t>Common properties in Runtime Environment :</a:t>
            </a:r>
            <a:endParaRPr/>
          </a:p>
          <a:p>
            <a:pPr marL="914400" lvl="1" indent="-406400" algn="l" rtl="0">
              <a:lnSpc>
                <a:spcPct val="100000"/>
              </a:lnSpc>
              <a:spcBef>
                <a:spcPts val="560"/>
              </a:spcBef>
              <a:spcAft>
                <a:spcPts val="0"/>
              </a:spcAft>
              <a:buSzPts val="2800"/>
              <a:buChar char="–"/>
            </a:pPr>
            <a:r>
              <a:rPr lang="en-US" sz="2000"/>
              <a:t>Manageability and Interoperability</a:t>
            </a:r>
            <a:endParaRPr/>
          </a:p>
          <a:p>
            <a:pPr marL="914400" lvl="1" indent="-406400" algn="l" rtl="0">
              <a:lnSpc>
                <a:spcPct val="100000"/>
              </a:lnSpc>
              <a:spcBef>
                <a:spcPts val="560"/>
              </a:spcBef>
              <a:spcAft>
                <a:spcPts val="0"/>
              </a:spcAft>
              <a:buSzPts val="2800"/>
              <a:buChar char="–"/>
            </a:pPr>
            <a:r>
              <a:rPr lang="en-US" sz="2000"/>
              <a:t>Performance and Optimization</a:t>
            </a:r>
            <a:endParaRPr/>
          </a:p>
          <a:p>
            <a:pPr marL="914400" lvl="1" indent="-406400" algn="l" rtl="0">
              <a:lnSpc>
                <a:spcPct val="100000"/>
              </a:lnSpc>
              <a:spcBef>
                <a:spcPts val="560"/>
              </a:spcBef>
              <a:spcAft>
                <a:spcPts val="0"/>
              </a:spcAft>
              <a:buSzPts val="2800"/>
              <a:buChar char="–"/>
            </a:pPr>
            <a:r>
              <a:rPr lang="en-US" sz="2000"/>
              <a:t>Availability and Reliability</a:t>
            </a:r>
            <a:endParaRPr/>
          </a:p>
          <a:p>
            <a:pPr marL="914400" lvl="1" indent="-406400" algn="l" rtl="0">
              <a:lnSpc>
                <a:spcPct val="100000"/>
              </a:lnSpc>
              <a:spcBef>
                <a:spcPts val="560"/>
              </a:spcBef>
              <a:spcAft>
                <a:spcPts val="0"/>
              </a:spcAft>
              <a:buSzPts val="2800"/>
              <a:buChar char="–"/>
            </a:pPr>
            <a:r>
              <a:rPr lang="en-US" sz="2000"/>
              <a:t>Scalability and Elasticity</a:t>
            </a:r>
            <a:endParaRPr/>
          </a:p>
        </p:txBody>
      </p:sp>
      <p:pic>
        <p:nvPicPr>
          <p:cNvPr id="733" name="Google Shape;733;p73"/>
          <p:cNvPicPr preferRelativeResize="0"/>
          <p:nvPr/>
        </p:nvPicPr>
        <p:blipFill rotWithShape="1">
          <a:blip r:embed="rId3">
            <a:alphaModFix/>
          </a:blip>
          <a:srcRect/>
          <a:stretch/>
        </p:blipFill>
        <p:spPr>
          <a:xfrm>
            <a:off x="5101590" y="3192824"/>
            <a:ext cx="4695258" cy="352420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74"/>
          <p:cNvSpPr txBox="1">
            <a:spLocks noGrp="1"/>
          </p:cNvSpPr>
          <p:nvPr>
            <p:ph type="title"/>
          </p:nvPr>
        </p:nvSpPr>
        <p:spPr>
          <a:xfrm>
            <a:off x="609600" y="533400"/>
            <a:ext cx="8077200" cy="8842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Platform as a Service</a:t>
            </a:r>
            <a:endParaRPr/>
          </a:p>
        </p:txBody>
      </p:sp>
      <p:sp>
        <p:nvSpPr>
          <p:cNvPr id="739" name="Google Shape;739;p7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2400"/>
              <a:t>Provide service – </a:t>
            </a:r>
            <a:r>
              <a:rPr lang="en-US" sz="2400" b="1"/>
              <a:t>Programming IDE</a:t>
            </a:r>
            <a:endParaRPr/>
          </a:p>
          <a:p>
            <a:pPr marL="914400" lvl="1" indent="-406400" algn="l" rtl="0">
              <a:lnSpc>
                <a:spcPct val="100000"/>
              </a:lnSpc>
              <a:spcBef>
                <a:spcPts val="560"/>
              </a:spcBef>
              <a:spcAft>
                <a:spcPts val="0"/>
              </a:spcAft>
              <a:buSzPts val="2800"/>
              <a:buChar char="–"/>
            </a:pPr>
            <a:r>
              <a:rPr lang="en-US" sz="2000"/>
              <a:t>Users make use of programming IDE to develop their service among PaaS.</a:t>
            </a:r>
            <a:endParaRPr/>
          </a:p>
          <a:p>
            <a:pPr marL="1371600" lvl="2" indent="-381000" algn="l" rtl="0">
              <a:lnSpc>
                <a:spcPct val="100000"/>
              </a:lnSpc>
              <a:spcBef>
                <a:spcPts val="480"/>
              </a:spcBef>
              <a:spcAft>
                <a:spcPts val="0"/>
              </a:spcAft>
              <a:buSzPts val="2400"/>
              <a:buChar char="•"/>
            </a:pPr>
            <a:r>
              <a:rPr lang="en-US" sz="1800"/>
              <a:t>This IDE should integrate the full functionalities which supported from the underling runtime environment.</a:t>
            </a:r>
            <a:endParaRPr/>
          </a:p>
          <a:p>
            <a:pPr marL="1371600" lvl="2" indent="-381000" algn="l" rtl="0">
              <a:lnSpc>
                <a:spcPct val="100000"/>
              </a:lnSpc>
              <a:spcBef>
                <a:spcPts val="480"/>
              </a:spcBef>
              <a:spcAft>
                <a:spcPts val="0"/>
              </a:spcAft>
              <a:buSzPts val="2400"/>
              <a:buChar char="•"/>
            </a:pPr>
            <a:r>
              <a:rPr lang="en-US" sz="1800"/>
              <a:t>This IDE should also provide some development tools, such as profiler, debugger and testing environment.</a:t>
            </a:r>
            <a:endParaRPr/>
          </a:p>
          <a:p>
            <a:pPr marL="914400" lvl="1" indent="-406400" algn="l" rtl="0">
              <a:lnSpc>
                <a:spcPct val="100000"/>
              </a:lnSpc>
              <a:spcBef>
                <a:spcPts val="560"/>
              </a:spcBef>
              <a:spcAft>
                <a:spcPts val="0"/>
              </a:spcAft>
              <a:buSzPts val="2800"/>
              <a:buChar char="–"/>
            </a:pPr>
            <a:r>
              <a:rPr lang="en-US" sz="2000"/>
              <a:t>The programming APIs supported from runtime environment may be various between different cloud providers, but there are still some common operating functions.</a:t>
            </a:r>
            <a:endParaRPr/>
          </a:p>
          <a:p>
            <a:pPr marL="1371600" lvl="2" indent="-381000" algn="l" rtl="0">
              <a:lnSpc>
                <a:spcPct val="100000"/>
              </a:lnSpc>
              <a:spcBef>
                <a:spcPts val="480"/>
              </a:spcBef>
              <a:spcAft>
                <a:spcPts val="0"/>
              </a:spcAft>
              <a:buSzPts val="2400"/>
              <a:buChar char="•"/>
            </a:pPr>
            <a:r>
              <a:rPr lang="en-US" sz="1800"/>
              <a:t>Computation, storage and communication resource operation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75"/>
          <p:cNvSpPr txBox="1">
            <a:spLocks noGrp="1"/>
          </p:cNvSpPr>
          <p:nvPr>
            <p:ph type="title"/>
          </p:nvPr>
        </p:nvSpPr>
        <p:spPr>
          <a:xfrm>
            <a:off x="609600" y="533400"/>
            <a:ext cx="8077200" cy="8842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Platform as a Service </a:t>
            </a:r>
            <a:endParaRPr/>
          </a:p>
        </p:txBody>
      </p:sp>
      <p:sp>
        <p:nvSpPr>
          <p:cNvPr id="745" name="Google Shape;745;p7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2800"/>
              <a:t>Provide service – </a:t>
            </a:r>
            <a:r>
              <a:rPr lang="en-US" sz="2800" b="1"/>
              <a:t>System Control Interface</a:t>
            </a:r>
            <a:endParaRPr/>
          </a:p>
          <a:p>
            <a:pPr marL="914400" lvl="1" indent="-406400" algn="l" rtl="0">
              <a:lnSpc>
                <a:spcPct val="100000"/>
              </a:lnSpc>
              <a:spcBef>
                <a:spcPts val="560"/>
              </a:spcBef>
              <a:spcAft>
                <a:spcPts val="0"/>
              </a:spcAft>
              <a:buSzPts val="2800"/>
              <a:buChar char="–"/>
            </a:pPr>
            <a:r>
              <a:rPr lang="en-US" sz="2400"/>
              <a:t>Policy-Based Control</a:t>
            </a:r>
            <a:endParaRPr/>
          </a:p>
          <a:p>
            <a:pPr marL="1371600" lvl="2" indent="-381000" algn="l" rtl="0">
              <a:lnSpc>
                <a:spcPct val="100000"/>
              </a:lnSpc>
              <a:spcBef>
                <a:spcPts val="480"/>
              </a:spcBef>
              <a:spcAft>
                <a:spcPts val="0"/>
              </a:spcAft>
              <a:buSzPts val="2400"/>
              <a:buChar char="•"/>
            </a:pPr>
            <a:r>
              <a:rPr lang="en-US" sz="2000"/>
              <a:t>Typically described as a principle or rule to guide decisions and achieve rational outcome(s)</a:t>
            </a:r>
            <a:endParaRPr/>
          </a:p>
          <a:p>
            <a:pPr marL="1371600" lvl="2" indent="-381000" algn="l" rtl="0">
              <a:lnSpc>
                <a:spcPct val="100000"/>
              </a:lnSpc>
              <a:spcBef>
                <a:spcPts val="480"/>
              </a:spcBef>
              <a:spcAft>
                <a:spcPts val="0"/>
              </a:spcAft>
              <a:buSzPts val="2400"/>
              <a:buChar char="•"/>
            </a:pPr>
            <a:r>
              <a:rPr lang="en-US" sz="2000"/>
              <a:t>Make the decision according to some requirements</a:t>
            </a:r>
            <a:endParaRPr/>
          </a:p>
          <a:p>
            <a:pPr marL="914400" lvl="1" indent="-406400" algn="l" rtl="0">
              <a:lnSpc>
                <a:spcPct val="100000"/>
              </a:lnSpc>
              <a:spcBef>
                <a:spcPts val="560"/>
              </a:spcBef>
              <a:spcAft>
                <a:spcPts val="0"/>
              </a:spcAft>
              <a:buSzPts val="2800"/>
              <a:buChar char="–"/>
            </a:pPr>
            <a:r>
              <a:rPr lang="en-US" sz="2400"/>
              <a:t>Workflow Control</a:t>
            </a:r>
            <a:endParaRPr/>
          </a:p>
          <a:p>
            <a:pPr marL="1371600" lvl="2" indent="-381000" algn="l" rtl="0">
              <a:lnSpc>
                <a:spcPct val="100000"/>
              </a:lnSpc>
              <a:spcBef>
                <a:spcPts val="480"/>
              </a:spcBef>
              <a:spcAft>
                <a:spcPts val="0"/>
              </a:spcAft>
              <a:buSzPts val="2400"/>
              <a:buChar char="•"/>
            </a:pPr>
            <a:r>
              <a:rPr lang="en-US" sz="2000"/>
              <a:t>Describe the flow of installation and configuration of resources</a:t>
            </a:r>
            <a:endParaRPr/>
          </a:p>
          <a:p>
            <a:pPr marL="1371600" lvl="2" indent="-381000" algn="l" rtl="0">
              <a:lnSpc>
                <a:spcPct val="100000"/>
              </a:lnSpc>
              <a:spcBef>
                <a:spcPts val="480"/>
              </a:spcBef>
              <a:spcAft>
                <a:spcPts val="0"/>
              </a:spcAft>
              <a:buSzPts val="2400"/>
              <a:buChar char="•"/>
            </a:pPr>
            <a:r>
              <a:rPr lang="en-US" sz="2000"/>
              <a:t>Workflow processing daemon delivers speedy and efficient construction and management of cloud resources</a:t>
            </a:r>
            <a:endParaRPr/>
          </a:p>
          <a:p>
            <a:pPr marL="1371600" lvl="2" indent="-228600" algn="l" rtl="0">
              <a:lnSpc>
                <a:spcPct val="100000"/>
              </a:lnSpc>
              <a:spcBef>
                <a:spcPts val="480"/>
              </a:spcBef>
              <a:spcAft>
                <a:spcPts val="0"/>
              </a:spcAft>
              <a:buSzPts val="2400"/>
              <a:buNone/>
            </a:pP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3"/>
          <p:cNvSpPr txBox="1">
            <a:spLocks noGrp="1"/>
          </p:cNvSpPr>
          <p:nvPr>
            <p:ph type="title"/>
          </p:nvPr>
        </p:nvSpPr>
        <p:spPr>
          <a:xfrm>
            <a:off x="609600" y="533400"/>
            <a:ext cx="8077200" cy="88423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4400"/>
              <a:buFont typeface="Arial"/>
              <a:buNone/>
            </a:pPr>
            <a:r>
              <a:rPr lang="en-US" sz="4400" b="0" i="0" u="none" strike="noStrike" cap="none">
                <a:solidFill>
                  <a:schemeClr val="dk2"/>
                </a:solidFill>
                <a:latin typeface="Arial"/>
                <a:ea typeface="Arial"/>
                <a:cs typeface="Arial"/>
                <a:sym typeface="Arial"/>
              </a:rPr>
              <a:t>TCP/IP </a:t>
            </a:r>
            <a:endParaRPr sz="1400" b="0" i="0" u="none" strike="noStrike" cap="none">
              <a:solidFill>
                <a:srgbClr val="000000"/>
              </a:solidFill>
              <a:latin typeface="Arial"/>
              <a:ea typeface="Arial"/>
              <a:cs typeface="Arial"/>
              <a:sym typeface="Arial"/>
            </a:endParaRPr>
          </a:p>
        </p:txBody>
      </p:sp>
      <p:sp>
        <p:nvSpPr>
          <p:cNvPr id="502" name="Google Shape;502;p43"/>
          <p:cNvSpPr txBox="1">
            <a:spLocks noGrp="1"/>
          </p:cNvSpPr>
          <p:nvPr>
            <p:ph type="body" idx="1"/>
          </p:nvPr>
        </p:nvSpPr>
        <p:spPr>
          <a:xfrm>
            <a:off x="457200" y="11430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Physical layer</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Twisted pair, optical fibers, satellite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Data link layer</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Ethernet, WiFi</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Network layer</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IP</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Transport layer</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TCP, UDP, SCTP</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Application Layer</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SMTP, FTP</a:t>
            </a:r>
            <a:endParaRPr sz="1400" b="0" i="0" u="none" strike="noStrike" cap="none">
              <a:solidFill>
                <a:srgbClr val="000000"/>
              </a:solidFill>
              <a:latin typeface="Arial"/>
              <a:ea typeface="Arial"/>
              <a:cs typeface="Arial"/>
              <a:sym typeface="Arial"/>
            </a:endParaRPr>
          </a:p>
        </p:txBody>
      </p:sp>
      <p:sp>
        <p:nvSpPr>
          <p:cNvPr id="503" name="Google Shape;503;p43"/>
          <p:cNvSpPr txBox="1"/>
          <p:nvPr/>
        </p:nvSpPr>
        <p:spPr>
          <a:xfrm>
            <a:off x="8129587" y="5734050"/>
            <a:ext cx="609600" cy="52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fld id="{00000000-1234-1234-1234-123412341234}" type="slidenum">
              <a:rPr lang="en-US" sz="1800" b="0" i="0" u="none" strike="noStrike" cap="none">
                <a:solidFill>
                  <a:schemeClr val="dk1"/>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
        <p:nvSpPr>
          <p:cNvPr id="504" name="Google Shape;504;p43"/>
          <p:cNvSpPr txBox="1"/>
          <p:nvPr/>
        </p:nvSpPr>
        <p:spPr>
          <a:xfrm rot="5400000">
            <a:off x="6989762" y="3736975"/>
            <a:ext cx="32004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76"/>
          <p:cNvSpPr txBox="1">
            <a:spLocks noGrp="1"/>
          </p:cNvSpPr>
          <p:nvPr>
            <p:ph type="title"/>
          </p:nvPr>
        </p:nvSpPr>
        <p:spPr>
          <a:xfrm>
            <a:off x="609600" y="533400"/>
            <a:ext cx="8077200" cy="8842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PaaS - Summary</a:t>
            </a:r>
            <a:endParaRPr/>
          </a:p>
        </p:txBody>
      </p:sp>
      <p:sp>
        <p:nvSpPr>
          <p:cNvPr id="751" name="Google Shape;751;p76"/>
          <p:cNvSpPr txBox="1">
            <a:spLocks noGrp="1"/>
          </p:cNvSpPr>
          <p:nvPr>
            <p:ph type="body" idx="1"/>
          </p:nvPr>
        </p:nvSpPr>
        <p:spPr>
          <a:xfrm>
            <a:off x="457200" y="1600200"/>
            <a:ext cx="8229600" cy="47244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2000"/>
              <a:t>PaaS is the development platform that abstract the infrastructure, OS, and middleware to drive developer productivity.</a:t>
            </a:r>
            <a:br>
              <a:rPr lang="en-US" sz="1600" b="1"/>
            </a:br>
            <a:r>
              <a:rPr lang="en-US" sz="2400"/>
              <a:t>PaaS enabling technique</a:t>
            </a:r>
            <a:endParaRPr/>
          </a:p>
          <a:p>
            <a:pPr marL="914400" lvl="1" indent="-406400" algn="l" rtl="0">
              <a:lnSpc>
                <a:spcPct val="100000"/>
              </a:lnSpc>
              <a:spcBef>
                <a:spcPts val="560"/>
              </a:spcBef>
              <a:spcAft>
                <a:spcPts val="0"/>
              </a:spcAft>
              <a:buSzPts val="2800"/>
              <a:buChar char="–"/>
            </a:pPr>
            <a:r>
              <a:rPr lang="en-US" sz="2000"/>
              <a:t>Runtime Environment</a:t>
            </a:r>
            <a:br>
              <a:rPr lang="en-US" sz="2000"/>
            </a:br>
            <a:r>
              <a:rPr lang="en-US" sz="2400"/>
              <a:t>PaaS provide services</a:t>
            </a:r>
            <a:endParaRPr/>
          </a:p>
          <a:p>
            <a:pPr marL="914400" lvl="1" indent="-406400" algn="l" rtl="0">
              <a:lnSpc>
                <a:spcPct val="100000"/>
              </a:lnSpc>
              <a:spcBef>
                <a:spcPts val="560"/>
              </a:spcBef>
              <a:spcAft>
                <a:spcPts val="0"/>
              </a:spcAft>
              <a:buSzPts val="2800"/>
              <a:buChar char="–"/>
            </a:pPr>
            <a:r>
              <a:rPr lang="en-US" sz="2000"/>
              <a:t>Programming IDE</a:t>
            </a:r>
            <a:endParaRPr/>
          </a:p>
          <a:p>
            <a:pPr marL="1371600" lvl="2" indent="-381000" algn="l" rtl="0">
              <a:lnSpc>
                <a:spcPct val="100000"/>
              </a:lnSpc>
              <a:spcBef>
                <a:spcPts val="480"/>
              </a:spcBef>
              <a:spcAft>
                <a:spcPts val="0"/>
              </a:spcAft>
              <a:buSzPts val="2400"/>
              <a:buChar char="•"/>
            </a:pPr>
            <a:r>
              <a:rPr lang="en-US" sz="1800"/>
              <a:t>Programming APIs</a:t>
            </a:r>
            <a:endParaRPr/>
          </a:p>
          <a:p>
            <a:pPr marL="1371600" lvl="2" indent="-381000" algn="l" rtl="0">
              <a:lnSpc>
                <a:spcPct val="100000"/>
              </a:lnSpc>
              <a:spcBef>
                <a:spcPts val="480"/>
              </a:spcBef>
              <a:spcAft>
                <a:spcPts val="0"/>
              </a:spcAft>
              <a:buSzPts val="2400"/>
              <a:buChar char="•"/>
            </a:pPr>
            <a:r>
              <a:rPr lang="en-US" sz="1800"/>
              <a:t>Development tools</a:t>
            </a:r>
            <a:endParaRPr/>
          </a:p>
          <a:p>
            <a:pPr marL="914400" lvl="1" indent="-406400" algn="l" rtl="0">
              <a:lnSpc>
                <a:spcPct val="100000"/>
              </a:lnSpc>
              <a:spcBef>
                <a:spcPts val="560"/>
              </a:spcBef>
              <a:spcAft>
                <a:spcPts val="0"/>
              </a:spcAft>
              <a:buSzPts val="2800"/>
              <a:buChar char="–"/>
            </a:pPr>
            <a:r>
              <a:rPr lang="en-US" sz="2000"/>
              <a:t>System Control Interface</a:t>
            </a:r>
            <a:endParaRPr/>
          </a:p>
          <a:p>
            <a:pPr marL="1371600" lvl="2" indent="-381000" algn="l" rtl="0">
              <a:lnSpc>
                <a:spcPct val="100000"/>
              </a:lnSpc>
              <a:spcBef>
                <a:spcPts val="480"/>
              </a:spcBef>
              <a:spcAft>
                <a:spcPts val="0"/>
              </a:spcAft>
              <a:buSzPts val="2400"/>
              <a:buChar char="•"/>
            </a:pPr>
            <a:r>
              <a:rPr lang="en-US" sz="1800"/>
              <a:t>Policy based approach</a:t>
            </a:r>
            <a:endParaRPr/>
          </a:p>
          <a:p>
            <a:pPr marL="1371600" lvl="2" indent="-381000" algn="l" rtl="0">
              <a:lnSpc>
                <a:spcPct val="100000"/>
              </a:lnSpc>
              <a:spcBef>
                <a:spcPts val="480"/>
              </a:spcBef>
              <a:spcAft>
                <a:spcPts val="0"/>
              </a:spcAft>
              <a:buSzPts val="2400"/>
              <a:buChar char="•"/>
            </a:pPr>
            <a:r>
              <a:rPr lang="en-US" sz="1800"/>
              <a:t>Workflow based approach</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77"/>
          <p:cNvSpPr txBox="1">
            <a:spLocks noGrp="1"/>
          </p:cNvSpPr>
          <p:nvPr>
            <p:ph type="title"/>
          </p:nvPr>
        </p:nvSpPr>
        <p:spPr>
          <a:xfrm>
            <a:off x="609600" y="533400"/>
            <a:ext cx="8077200" cy="8842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Software as a Service</a:t>
            </a:r>
            <a:endParaRPr/>
          </a:p>
        </p:txBody>
      </p:sp>
      <p:sp>
        <p:nvSpPr>
          <p:cNvPr id="757" name="Google Shape;757;p77"/>
          <p:cNvSpPr txBox="1">
            <a:spLocks noGrp="1"/>
          </p:cNvSpPr>
          <p:nvPr>
            <p:ph type="body" idx="1"/>
          </p:nvPr>
        </p:nvSpPr>
        <p:spPr>
          <a:xfrm>
            <a:off x="457200" y="1371600"/>
            <a:ext cx="8229600" cy="52578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2000"/>
              <a:t>Software as a Service - SaaS</a:t>
            </a:r>
            <a:endParaRPr sz="2000"/>
          </a:p>
          <a:p>
            <a:pPr marL="914400" lvl="1" indent="-406400" algn="l" rtl="0">
              <a:lnSpc>
                <a:spcPct val="100000"/>
              </a:lnSpc>
              <a:spcBef>
                <a:spcPts val="560"/>
              </a:spcBef>
              <a:spcAft>
                <a:spcPts val="0"/>
              </a:spcAft>
              <a:buSzPts val="2800"/>
              <a:buChar char="–"/>
            </a:pPr>
            <a:r>
              <a:rPr lang="en-US" sz="1800"/>
              <a:t>The capability provided to the consumer is to use the provider’s applications running on a cloud infrastructure. The applications are accessible from various client devices through a thin client interface such as a web browser (e.g., web-based email).</a:t>
            </a:r>
            <a:endParaRPr/>
          </a:p>
          <a:p>
            <a:pPr marL="914400" lvl="1" indent="-406400" algn="l" rtl="0">
              <a:lnSpc>
                <a:spcPct val="100000"/>
              </a:lnSpc>
              <a:spcBef>
                <a:spcPts val="560"/>
              </a:spcBef>
              <a:spcAft>
                <a:spcPts val="0"/>
              </a:spcAft>
              <a:buSzPts val="2800"/>
              <a:buChar char="–"/>
            </a:pPr>
            <a:r>
              <a:rPr lang="en-US" sz="1800"/>
              <a:t>The consumer does not manage or control the underlying cloud infrastructure including network, servers, operating systems, storage, or even individual application capabilities, with the possible exception of limited user-specific application configuration settings.</a:t>
            </a:r>
            <a:endParaRPr/>
          </a:p>
          <a:p>
            <a:pPr marL="457200" marR="0" lvl="0" indent="-431800" algn="l" rtl="0">
              <a:lnSpc>
                <a:spcPct val="100000"/>
              </a:lnSpc>
              <a:spcBef>
                <a:spcPts val="640"/>
              </a:spcBef>
              <a:spcAft>
                <a:spcPts val="0"/>
              </a:spcAft>
              <a:buClr>
                <a:schemeClr val="dk1"/>
              </a:buClr>
              <a:buSzPts val="3200"/>
              <a:buFont typeface="Arial"/>
              <a:buChar char="•"/>
            </a:pPr>
            <a:r>
              <a:rPr lang="en-US" sz="2000"/>
              <a:t>Examples :</a:t>
            </a:r>
            <a:endParaRPr/>
          </a:p>
          <a:p>
            <a:pPr marL="914400" lvl="1" indent="-406400" algn="l" rtl="0">
              <a:lnSpc>
                <a:spcPct val="100000"/>
              </a:lnSpc>
              <a:spcBef>
                <a:spcPts val="560"/>
              </a:spcBef>
              <a:spcAft>
                <a:spcPts val="0"/>
              </a:spcAft>
              <a:buSzPts val="2800"/>
              <a:buChar char="–"/>
            </a:pPr>
            <a:r>
              <a:rPr lang="en-US" sz="1800"/>
              <a:t>Google Apps (e.g., Gmail, Google Docs, Google sites, …etc)</a:t>
            </a:r>
            <a:endParaRPr/>
          </a:p>
          <a:p>
            <a:pPr marL="914400" lvl="1" indent="-406400" algn="l" rtl="0">
              <a:lnSpc>
                <a:spcPct val="100000"/>
              </a:lnSpc>
              <a:spcBef>
                <a:spcPts val="560"/>
              </a:spcBef>
              <a:spcAft>
                <a:spcPts val="0"/>
              </a:spcAft>
              <a:buSzPts val="2800"/>
              <a:buChar char="–"/>
            </a:pPr>
            <a:r>
              <a:rPr lang="en-US" sz="1800"/>
              <a:t>SalesForce.com</a:t>
            </a:r>
            <a:endParaRPr/>
          </a:p>
          <a:p>
            <a:pPr marL="914400" lvl="1" indent="-406400" algn="l" rtl="0">
              <a:lnSpc>
                <a:spcPct val="100000"/>
              </a:lnSpc>
              <a:spcBef>
                <a:spcPts val="560"/>
              </a:spcBef>
              <a:spcAft>
                <a:spcPts val="0"/>
              </a:spcAft>
              <a:buSzPts val="2800"/>
              <a:buChar char="–"/>
            </a:pPr>
            <a:r>
              <a:rPr lang="en-US" sz="1800"/>
              <a:t>EyeOS</a:t>
            </a:r>
            <a:endParaRPr sz="1800"/>
          </a:p>
          <a:p>
            <a:pPr marL="914400" lvl="1" indent="-406400" algn="l" rtl="0">
              <a:lnSpc>
                <a:spcPct val="100000"/>
              </a:lnSpc>
              <a:spcBef>
                <a:spcPts val="560"/>
              </a:spcBef>
              <a:spcAft>
                <a:spcPts val="0"/>
              </a:spcAft>
              <a:buSzPts val="2800"/>
              <a:buChar char="–"/>
            </a:pPr>
            <a:r>
              <a:rPr lang="en-US" sz="1800"/>
              <a:t>… etc</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78"/>
          <p:cNvSpPr txBox="1">
            <a:spLocks noGrp="1"/>
          </p:cNvSpPr>
          <p:nvPr>
            <p:ph type="title"/>
          </p:nvPr>
        </p:nvSpPr>
        <p:spPr>
          <a:xfrm>
            <a:off x="609600" y="533400"/>
            <a:ext cx="8077200" cy="8842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Software as a Service</a:t>
            </a:r>
            <a:endParaRPr/>
          </a:p>
        </p:txBody>
      </p:sp>
      <p:pic>
        <p:nvPicPr>
          <p:cNvPr id="763" name="Google Shape;763;p78"/>
          <p:cNvPicPr preferRelativeResize="0"/>
          <p:nvPr/>
        </p:nvPicPr>
        <p:blipFill rotWithShape="1">
          <a:blip r:embed="rId3">
            <a:alphaModFix/>
          </a:blip>
          <a:srcRect/>
          <a:stretch/>
        </p:blipFill>
        <p:spPr>
          <a:xfrm>
            <a:off x="1584960" y="1231676"/>
            <a:ext cx="6404610" cy="50929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9"/>
          <p:cNvSpPr txBox="1">
            <a:spLocks noGrp="1"/>
          </p:cNvSpPr>
          <p:nvPr>
            <p:ph type="title"/>
          </p:nvPr>
        </p:nvSpPr>
        <p:spPr>
          <a:xfrm>
            <a:off x="609600" y="533400"/>
            <a:ext cx="8077200" cy="8842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Software as a Service</a:t>
            </a:r>
            <a:endParaRPr/>
          </a:p>
        </p:txBody>
      </p:sp>
      <p:sp>
        <p:nvSpPr>
          <p:cNvPr id="769" name="Google Shape;769;p79"/>
          <p:cNvSpPr txBox="1">
            <a:spLocks noGrp="1"/>
          </p:cNvSpPr>
          <p:nvPr>
            <p:ph type="body" idx="1"/>
          </p:nvPr>
        </p:nvSpPr>
        <p:spPr>
          <a:xfrm>
            <a:off x="457200" y="1143000"/>
            <a:ext cx="8229600" cy="4525963"/>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2400"/>
              <a:t>Enabling Technique – </a:t>
            </a:r>
            <a:r>
              <a:rPr lang="en-US" sz="2400" b="1"/>
              <a:t>Web Service</a:t>
            </a:r>
            <a:endParaRPr/>
          </a:p>
          <a:p>
            <a:pPr marL="914400" lvl="1" indent="-406400" algn="l" rtl="0">
              <a:lnSpc>
                <a:spcPct val="100000"/>
              </a:lnSpc>
              <a:spcBef>
                <a:spcPts val="560"/>
              </a:spcBef>
              <a:spcAft>
                <a:spcPts val="0"/>
              </a:spcAft>
              <a:buSzPts val="2800"/>
              <a:buChar char="–"/>
            </a:pPr>
            <a:r>
              <a:rPr lang="en-US" sz="2000"/>
              <a:t>Web 2.0 is the trend of using the full potential of the web</a:t>
            </a:r>
            <a:endParaRPr/>
          </a:p>
          <a:p>
            <a:pPr marL="1371600" lvl="2" indent="-381000" algn="l" rtl="0">
              <a:lnSpc>
                <a:spcPct val="100000"/>
              </a:lnSpc>
              <a:spcBef>
                <a:spcPts val="480"/>
              </a:spcBef>
              <a:spcAft>
                <a:spcPts val="0"/>
              </a:spcAft>
              <a:buSzPts val="2400"/>
              <a:buChar char="•"/>
            </a:pPr>
            <a:r>
              <a:rPr lang="en-US" sz="1800"/>
              <a:t>Viewing the Internet as a computing platform</a:t>
            </a:r>
            <a:endParaRPr/>
          </a:p>
          <a:p>
            <a:pPr marL="1371600" lvl="2" indent="-381000" algn="l" rtl="0">
              <a:lnSpc>
                <a:spcPct val="100000"/>
              </a:lnSpc>
              <a:spcBef>
                <a:spcPts val="480"/>
              </a:spcBef>
              <a:spcAft>
                <a:spcPts val="0"/>
              </a:spcAft>
              <a:buSzPts val="2400"/>
              <a:buChar char="•"/>
            </a:pPr>
            <a:r>
              <a:rPr lang="en-US" sz="1800"/>
              <a:t>Running interactive applications through a web browser</a:t>
            </a:r>
            <a:endParaRPr/>
          </a:p>
          <a:p>
            <a:pPr marL="1371600" lvl="2" indent="-381000" algn="l" rtl="0">
              <a:lnSpc>
                <a:spcPct val="100000"/>
              </a:lnSpc>
              <a:spcBef>
                <a:spcPts val="480"/>
              </a:spcBef>
              <a:spcAft>
                <a:spcPts val="0"/>
              </a:spcAft>
              <a:buSzPts val="2400"/>
              <a:buChar char="•"/>
            </a:pPr>
            <a:r>
              <a:rPr lang="en-US" sz="1800"/>
              <a:t>Leveraging interconnectivity and mobility of devices</a:t>
            </a:r>
            <a:endParaRPr/>
          </a:p>
          <a:p>
            <a:pPr marL="1371600" lvl="2" indent="-381000" algn="l" rtl="0">
              <a:lnSpc>
                <a:spcPct val="100000"/>
              </a:lnSpc>
              <a:spcBef>
                <a:spcPts val="480"/>
              </a:spcBef>
              <a:spcAft>
                <a:spcPts val="0"/>
              </a:spcAft>
              <a:buSzPts val="2400"/>
              <a:buChar char="•"/>
            </a:pPr>
            <a:r>
              <a:rPr lang="en-US" sz="1800"/>
              <a:t>Enhanced effectiveness with greater human participation</a:t>
            </a:r>
            <a:endParaRPr/>
          </a:p>
          <a:p>
            <a:pPr marL="457200" marR="0" lvl="0" indent="-431800" algn="l" rtl="0">
              <a:lnSpc>
                <a:spcPct val="100000"/>
              </a:lnSpc>
              <a:spcBef>
                <a:spcPts val="640"/>
              </a:spcBef>
              <a:spcAft>
                <a:spcPts val="0"/>
              </a:spcAft>
              <a:buClr>
                <a:schemeClr val="dk1"/>
              </a:buClr>
              <a:buSzPts val="3200"/>
              <a:buFont typeface="Arial"/>
              <a:buChar char="•"/>
            </a:pPr>
            <a:r>
              <a:rPr lang="en-US" sz="2400"/>
              <a:t>Properties provided by Internet :</a:t>
            </a:r>
            <a:endParaRPr/>
          </a:p>
          <a:p>
            <a:pPr marL="914400" lvl="1" indent="-406400" algn="l" rtl="0">
              <a:lnSpc>
                <a:spcPct val="100000"/>
              </a:lnSpc>
              <a:spcBef>
                <a:spcPts val="560"/>
              </a:spcBef>
              <a:spcAft>
                <a:spcPts val="0"/>
              </a:spcAft>
              <a:buSzPts val="2800"/>
              <a:buChar char="–"/>
            </a:pPr>
            <a:r>
              <a:rPr lang="en-US" sz="2000"/>
              <a:t>Accessibility and Portability</a:t>
            </a:r>
            <a:endParaRPr/>
          </a:p>
          <a:p>
            <a:pPr marL="914400" lvl="1" indent="-228600" algn="l" rtl="0">
              <a:lnSpc>
                <a:spcPct val="100000"/>
              </a:lnSpc>
              <a:spcBef>
                <a:spcPts val="560"/>
              </a:spcBef>
              <a:spcAft>
                <a:spcPts val="0"/>
              </a:spcAft>
              <a:buSzPts val="2800"/>
              <a:buNone/>
            </a:pPr>
            <a:endParaRPr sz="2000"/>
          </a:p>
        </p:txBody>
      </p:sp>
      <p:pic>
        <p:nvPicPr>
          <p:cNvPr id="770" name="Google Shape;770;p79"/>
          <p:cNvPicPr preferRelativeResize="0"/>
          <p:nvPr/>
        </p:nvPicPr>
        <p:blipFill rotWithShape="1">
          <a:blip r:embed="rId3">
            <a:alphaModFix/>
          </a:blip>
          <a:srcRect/>
          <a:stretch/>
        </p:blipFill>
        <p:spPr>
          <a:xfrm>
            <a:off x="4648200" y="3230880"/>
            <a:ext cx="4700016" cy="352777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80"/>
          <p:cNvSpPr txBox="1">
            <a:spLocks noGrp="1"/>
          </p:cNvSpPr>
          <p:nvPr>
            <p:ph type="title"/>
          </p:nvPr>
        </p:nvSpPr>
        <p:spPr>
          <a:xfrm>
            <a:off x="609600" y="533400"/>
            <a:ext cx="8077200" cy="8842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Software as a Service</a:t>
            </a:r>
            <a:endParaRPr/>
          </a:p>
        </p:txBody>
      </p:sp>
      <p:sp>
        <p:nvSpPr>
          <p:cNvPr id="776" name="Google Shape;776;p8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2000"/>
              <a:t>Provide service – </a:t>
            </a:r>
            <a:r>
              <a:rPr lang="en-US" sz="2000" b="1"/>
              <a:t>Web-based Applications</a:t>
            </a:r>
            <a:endParaRPr/>
          </a:p>
          <a:p>
            <a:pPr marL="914400" lvl="1" indent="-406400" algn="l" rtl="0">
              <a:lnSpc>
                <a:spcPct val="100000"/>
              </a:lnSpc>
              <a:spcBef>
                <a:spcPts val="560"/>
              </a:spcBef>
              <a:spcAft>
                <a:spcPts val="0"/>
              </a:spcAft>
              <a:buSzPts val="2800"/>
              <a:buChar char="–"/>
            </a:pPr>
            <a:r>
              <a:rPr lang="en-US" sz="1800"/>
              <a:t>Conventional applications should translate their access interface onto web-based platform.</a:t>
            </a:r>
            <a:endParaRPr/>
          </a:p>
          <a:p>
            <a:pPr marL="914400" lvl="1" indent="-406400" algn="l" rtl="0">
              <a:lnSpc>
                <a:spcPct val="100000"/>
              </a:lnSpc>
              <a:spcBef>
                <a:spcPts val="560"/>
              </a:spcBef>
              <a:spcAft>
                <a:spcPts val="0"/>
              </a:spcAft>
              <a:buSzPts val="2800"/>
              <a:buChar char="–"/>
            </a:pPr>
            <a:r>
              <a:rPr lang="en-US" sz="1800"/>
              <a:t>Applications in different domains</a:t>
            </a:r>
            <a:endParaRPr/>
          </a:p>
          <a:p>
            <a:pPr marL="1371600" lvl="2" indent="-381000" algn="l" rtl="0">
              <a:lnSpc>
                <a:spcPct val="100000"/>
              </a:lnSpc>
              <a:spcBef>
                <a:spcPts val="480"/>
              </a:spcBef>
              <a:spcAft>
                <a:spcPts val="0"/>
              </a:spcAft>
              <a:buSzPts val="2400"/>
              <a:buChar char="•"/>
            </a:pPr>
            <a:r>
              <a:rPr lang="en-US" sz="1600" b="1" i="1"/>
              <a:t>General Applications </a:t>
            </a:r>
            <a:r>
              <a:rPr lang="en-US" sz="1600"/>
              <a:t>– Applications which are designed for general purpose, such as </a:t>
            </a:r>
            <a:r>
              <a:rPr lang="en-US" sz="1600">
                <a:solidFill>
                  <a:srgbClr val="C00000"/>
                </a:solidFill>
              </a:rPr>
              <a:t>office suit</a:t>
            </a:r>
            <a:r>
              <a:rPr lang="en-US" sz="1600"/>
              <a:t>, </a:t>
            </a:r>
            <a:r>
              <a:rPr lang="en-US" sz="1600" i="1">
                <a:solidFill>
                  <a:srgbClr val="C00000"/>
                </a:solidFill>
              </a:rPr>
              <a:t>multimedia</a:t>
            </a:r>
            <a:r>
              <a:rPr lang="en-US" sz="1600"/>
              <a:t> and </a:t>
            </a:r>
            <a:r>
              <a:rPr lang="en-US" sz="1600" i="1">
                <a:solidFill>
                  <a:srgbClr val="C00000"/>
                </a:solidFill>
              </a:rPr>
              <a:t>instant message</a:t>
            </a:r>
            <a:r>
              <a:rPr lang="en-US" sz="1600"/>
              <a:t>, …etc.</a:t>
            </a:r>
            <a:endParaRPr/>
          </a:p>
          <a:p>
            <a:pPr marL="1371600" lvl="2" indent="-381000" algn="l" rtl="0">
              <a:lnSpc>
                <a:spcPct val="100000"/>
              </a:lnSpc>
              <a:spcBef>
                <a:spcPts val="480"/>
              </a:spcBef>
              <a:spcAft>
                <a:spcPts val="0"/>
              </a:spcAft>
              <a:buSzPts val="2400"/>
              <a:buChar char="•"/>
            </a:pPr>
            <a:r>
              <a:rPr lang="en-US" sz="1600" b="1" i="1"/>
              <a:t>Business Applications </a:t>
            </a:r>
            <a:r>
              <a:rPr lang="en-US" sz="1600"/>
              <a:t>– Application which are designed for business purpose, such as </a:t>
            </a:r>
            <a:r>
              <a:rPr lang="en-US" sz="1600" i="1">
                <a:solidFill>
                  <a:srgbClr val="C00000"/>
                </a:solidFill>
              </a:rPr>
              <a:t>ERP</a:t>
            </a:r>
            <a:r>
              <a:rPr lang="en-US" sz="1600"/>
              <a:t>, </a:t>
            </a:r>
            <a:r>
              <a:rPr lang="en-US" sz="1600" i="1">
                <a:solidFill>
                  <a:srgbClr val="C00000"/>
                </a:solidFill>
              </a:rPr>
              <a:t>CRM</a:t>
            </a:r>
            <a:r>
              <a:rPr lang="en-US" sz="1600"/>
              <a:t> and </a:t>
            </a:r>
            <a:r>
              <a:rPr lang="en-US" sz="1600" i="1">
                <a:solidFill>
                  <a:srgbClr val="C00000"/>
                </a:solidFill>
              </a:rPr>
              <a:t>market trading system</a:t>
            </a:r>
            <a:r>
              <a:rPr lang="en-US" sz="1600"/>
              <a:t>, …etc.</a:t>
            </a:r>
            <a:endParaRPr/>
          </a:p>
          <a:p>
            <a:pPr marL="1371600" lvl="2" indent="-381000" algn="l" rtl="0">
              <a:lnSpc>
                <a:spcPct val="100000"/>
              </a:lnSpc>
              <a:spcBef>
                <a:spcPts val="480"/>
              </a:spcBef>
              <a:spcAft>
                <a:spcPts val="0"/>
              </a:spcAft>
              <a:buSzPts val="2400"/>
              <a:buChar char="•"/>
            </a:pPr>
            <a:r>
              <a:rPr lang="en-US" sz="1600" b="1" i="1"/>
              <a:t>Scientific Applications </a:t>
            </a:r>
            <a:r>
              <a:rPr lang="en-US" sz="1600"/>
              <a:t>– Application which are designed for scientific purpose, such as </a:t>
            </a:r>
            <a:r>
              <a:rPr lang="en-US" sz="1600" i="1">
                <a:solidFill>
                  <a:srgbClr val="C00000"/>
                </a:solidFill>
              </a:rPr>
              <a:t>aerospace simulation </a:t>
            </a:r>
            <a:r>
              <a:rPr lang="en-US" sz="1600"/>
              <a:t>and </a:t>
            </a:r>
            <a:r>
              <a:rPr lang="en-US" sz="1600" i="1">
                <a:solidFill>
                  <a:srgbClr val="C00000"/>
                </a:solidFill>
              </a:rPr>
              <a:t>biochemistry simulation</a:t>
            </a:r>
            <a:r>
              <a:rPr lang="en-US" sz="1600"/>
              <a:t>, …etc.</a:t>
            </a:r>
            <a:endParaRPr/>
          </a:p>
          <a:p>
            <a:pPr marL="1371600" lvl="2" indent="-381000" algn="l" rtl="0">
              <a:lnSpc>
                <a:spcPct val="100000"/>
              </a:lnSpc>
              <a:spcBef>
                <a:spcPts val="480"/>
              </a:spcBef>
              <a:spcAft>
                <a:spcPts val="0"/>
              </a:spcAft>
              <a:buSzPts val="2400"/>
              <a:buChar char="•"/>
            </a:pPr>
            <a:r>
              <a:rPr lang="en-US" sz="1600" b="1" i="1"/>
              <a:t>Government Applications</a:t>
            </a:r>
            <a:r>
              <a:rPr lang="en-US" sz="1600"/>
              <a:t> – Applications which are designed for government purpose, such as </a:t>
            </a:r>
            <a:r>
              <a:rPr lang="en-US" sz="1600" i="1">
                <a:solidFill>
                  <a:srgbClr val="C00000"/>
                </a:solidFill>
              </a:rPr>
              <a:t>national medical system </a:t>
            </a:r>
            <a:r>
              <a:rPr lang="en-US" sz="1600"/>
              <a:t>and </a:t>
            </a:r>
            <a:r>
              <a:rPr lang="en-US" sz="1600" i="1">
                <a:solidFill>
                  <a:srgbClr val="C00000"/>
                </a:solidFill>
              </a:rPr>
              <a:t>public transportation system service</a:t>
            </a:r>
            <a:r>
              <a:rPr lang="en-US" sz="1600"/>
              <a:t>, …etc.</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81"/>
          <p:cNvSpPr txBox="1">
            <a:spLocks noGrp="1"/>
          </p:cNvSpPr>
          <p:nvPr>
            <p:ph type="title"/>
          </p:nvPr>
        </p:nvSpPr>
        <p:spPr>
          <a:xfrm>
            <a:off x="609600" y="533400"/>
            <a:ext cx="8077200" cy="8842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Software as a Service</a:t>
            </a:r>
            <a:endParaRPr/>
          </a:p>
        </p:txBody>
      </p:sp>
      <p:sp>
        <p:nvSpPr>
          <p:cNvPr id="782" name="Google Shape;782;p8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2400"/>
              <a:t>Provide service – </a:t>
            </a:r>
            <a:r>
              <a:rPr lang="en-US" sz="2400" b="1"/>
              <a:t>Web Portal</a:t>
            </a:r>
            <a:endParaRPr/>
          </a:p>
          <a:p>
            <a:pPr marL="914400" lvl="1" indent="-406400" algn="l" rtl="0">
              <a:lnSpc>
                <a:spcPct val="100000"/>
              </a:lnSpc>
              <a:spcBef>
                <a:spcPts val="560"/>
              </a:spcBef>
              <a:spcAft>
                <a:spcPts val="0"/>
              </a:spcAft>
              <a:buSzPts val="2800"/>
              <a:buChar char="–"/>
            </a:pPr>
            <a:r>
              <a:rPr lang="en-US" sz="2000"/>
              <a:t>Apart from the standard search engine feature, web portals offer other services such as e-mail, news, stock prices, information, databases and entertainment.</a:t>
            </a:r>
            <a:endParaRPr/>
          </a:p>
          <a:p>
            <a:pPr marL="914400" lvl="1" indent="-406400" algn="l" rtl="0">
              <a:lnSpc>
                <a:spcPct val="100000"/>
              </a:lnSpc>
              <a:spcBef>
                <a:spcPts val="560"/>
              </a:spcBef>
              <a:spcAft>
                <a:spcPts val="0"/>
              </a:spcAft>
              <a:buSzPts val="2800"/>
              <a:buChar char="–"/>
            </a:pPr>
            <a:r>
              <a:rPr lang="en-US" sz="2000"/>
              <a:t>Portals provide a way for enterprises to provide a consistent look and feel with access control and procedures for multiple applications and databases, which otherwise would have been different entities altogether.</a:t>
            </a:r>
            <a:endParaRPr/>
          </a:p>
          <a:p>
            <a:pPr marL="914400" lvl="1" indent="-406400" algn="l" rtl="0">
              <a:lnSpc>
                <a:spcPct val="100000"/>
              </a:lnSpc>
              <a:spcBef>
                <a:spcPts val="560"/>
              </a:spcBef>
              <a:spcAft>
                <a:spcPts val="0"/>
              </a:spcAft>
              <a:buSzPts val="2800"/>
              <a:buChar char="–"/>
            </a:pPr>
            <a:r>
              <a:rPr lang="en-US" sz="2000"/>
              <a:t>Some examples :</a:t>
            </a:r>
            <a:endParaRPr/>
          </a:p>
          <a:p>
            <a:pPr marL="1371600" lvl="2" indent="-381000" algn="l" rtl="0">
              <a:lnSpc>
                <a:spcPct val="100000"/>
              </a:lnSpc>
              <a:spcBef>
                <a:spcPts val="480"/>
              </a:spcBef>
              <a:spcAft>
                <a:spcPts val="0"/>
              </a:spcAft>
              <a:buSzPts val="2400"/>
              <a:buChar char="•"/>
            </a:pPr>
            <a:r>
              <a:rPr lang="en-US" sz="1800"/>
              <a:t>iGoogle</a:t>
            </a:r>
            <a:endParaRPr sz="1800"/>
          </a:p>
          <a:p>
            <a:pPr marL="1371600" lvl="2" indent="-381000" algn="l" rtl="0">
              <a:lnSpc>
                <a:spcPct val="100000"/>
              </a:lnSpc>
              <a:spcBef>
                <a:spcPts val="480"/>
              </a:spcBef>
              <a:spcAft>
                <a:spcPts val="0"/>
              </a:spcAft>
              <a:buSzPts val="2400"/>
              <a:buChar char="•"/>
            </a:pPr>
            <a:r>
              <a:rPr lang="en-US" sz="1800"/>
              <a:t>MSNBC</a:t>
            </a:r>
            <a:endParaRPr/>
          </a:p>
          <a:p>
            <a:pPr marL="1371600" lvl="2" indent="-381000" algn="l" rtl="0">
              <a:lnSpc>
                <a:spcPct val="100000"/>
              </a:lnSpc>
              <a:spcBef>
                <a:spcPts val="480"/>
              </a:spcBef>
              <a:spcAft>
                <a:spcPts val="0"/>
              </a:spcAft>
              <a:buSzPts val="2400"/>
              <a:buChar char="•"/>
            </a:pPr>
            <a:r>
              <a:rPr lang="en-US" sz="1800"/>
              <a:t>Netvibes</a:t>
            </a:r>
            <a:endParaRPr sz="1800"/>
          </a:p>
          <a:p>
            <a:pPr marL="1371600" lvl="2" indent="-381000" algn="l" rtl="0">
              <a:lnSpc>
                <a:spcPct val="100000"/>
              </a:lnSpc>
              <a:spcBef>
                <a:spcPts val="480"/>
              </a:spcBef>
              <a:spcAft>
                <a:spcPts val="0"/>
              </a:spcAft>
              <a:buSzPts val="2400"/>
              <a:buChar char="•"/>
            </a:pPr>
            <a:r>
              <a:rPr lang="en-US" sz="1800"/>
              <a:t>Yahoo!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82"/>
          <p:cNvSpPr txBox="1">
            <a:spLocks noGrp="1"/>
          </p:cNvSpPr>
          <p:nvPr>
            <p:ph type="title"/>
          </p:nvPr>
        </p:nvSpPr>
        <p:spPr>
          <a:xfrm>
            <a:off x="609600" y="533400"/>
            <a:ext cx="8077200" cy="8842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a:t>SaaS - Summary</a:t>
            </a:r>
            <a:endParaRPr/>
          </a:p>
        </p:txBody>
      </p:sp>
      <p:sp>
        <p:nvSpPr>
          <p:cNvPr id="788" name="Google Shape;788;p8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lnSpcReduction="20000"/>
          </a:bodyPr>
          <a:lstStyle/>
          <a:p>
            <a:pPr marL="457200" marR="0" lvl="0" indent="-431800" algn="l" rtl="0">
              <a:lnSpc>
                <a:spcPct val="100000"/>
              </a:lnSpc>
              <a:spcBef>
                <a:spcPts val="640"/>
              </a:spcBef>
              <a:spcAft>
                <a:spcPts val="0"/>
              </a:spcAft>
              <a:buClr>
                <a:schemeClr val="dk1"/>
              </a:buClr>
              <a:buSzPct val="172972"/>
              <a:buFont typeface="Arial"/>
              <a:buChar char="•"/>
            </a:pPr>
            <a:r>
              <a:rPr lang="en-US" sz="2000" b="1"/>
              <a:t>SaaS is the finished applications that you rent and customize.</a:t>
            </a:r>
            <a:br>
              <a:rPr lang="en-US" sz="2000" b="1"/>
            </a:br>
            <a:endParaRPr sz="2000" b="1"/>
          </a:p>
          <a:p>
            <a:pPr marL="457200" marR="0" lvl="0" indent="-431800" algn="l" rtl="0">
              <a:lnSpc>
                <a:spcPct val="100000"/>
              </a:lnSpc>
              <a:spcBef>
                <a:spcPts val="640"/>
              </a:spcBef>
              <a:spcAft>
                <a:spcPts val="0"/>
              </a:spcAft>
              <a:buClr>
                <a:schemeClr val="dk1"/>
              </a:buClr>
              <a:buSzPct val="108108"/>
              <a:buFont typeface="Arial"/>
              <a:buChar char="•"/>
            </a:pPr>
            <a:r>
              <a:rPr lang="en-US"/>
              <a:t>SaaS enabling technique</a:t>
            </a:r>
            <a:endParaRPr/>
          </a:p>
          <a:p>
            <a:pPr marL="914400" lvl="1" indent="-406400" algn="l" rtl="0">
              <a:lnSpc>
                <a:spcPct val="100000"/>
              </a:lnSpc>
              <a:spcBef>
                <a:spcPts val="560"/>
              </a:spcBef>
              <a:spcAft>
                <a:spcPts val="0"/>
              </a:spcAft>
              <a:buSzPct val="108108"/>
              <a:buChar char="–"/>
            </a:pPr>
            <a:r>
              <a:rPr lang="en-US"/>
              <a:t>Web Service</a:t>
            </a:r>
            <a:br>
              <a:rPr lang="en-US"/>
            </a:br>
            <a:endParaRPr/>
          </a:p>
          <a:p>
            <a:pPr marL="457200" marR="0" lvl="0" indent="-431800" algn="l" rtl="0">
              <a:lnSpc>
                <a:spcPct val="100000"/>
              </a:lnSpc>
              <a:spcBef>
                <a:spcPts val="640"/>
              </a:spcBef>
              <a:spcAft>
                <a:spcPts val="0"/>
              </a:spcAft>
              <a:buClr>
                <a:schemeClr val="dk1"/>
              </a:buClr>
              <a:buSzPct val="108108"/>
              <a:buFont typeface="Arial"/>
              <a:buChar char="•"/>
            </a:pPr>
            <a:r>
              <a:rPr lang="en-US"/>
              <a:t>SaaS provide services</a:t>
            </a:r>
            <a:endParaRPr/>
          </a:p>
          <a:p>
            <a:pPr marL="914400" lvl="1" indent="-406400" algn="l" rtl="0">
              <a:lnSpc>
                <a:spcPct val="100000"/>
              </a:lnSpc>
              <a:spcBef>
                <a:spcPts val="560"/>
              </a:spcBef>
              <a:spcAft>
                <a:spcPts val="0"/>
              </a:spcAft>
              <a:buSzPct val="108108"/>
              <a:buChar char="–"/>
            </a:pPr>
            <a:r>
              <a:rPr lang="en-US"/>
              <a:t>Web-based Applications</a:t>
            </a:r>
            <a:endParaRPr/>
          </a:p>
          <a:p>
            <a:pPr marL="1371600" lvl="2" indent="-381000" algn="l" rtl="0">
              <a:lnSpc>
                <a:spcPct val="100000"/>
              </a:lnSpc>
              <a:spcBef>
                <a:spcPts val="480"/>
              </a:spcBef>
              <a:spcAft>
                <a:spcPts val="0"/>
              </a:spcAft>
              <a:buSzPct val="108108"/>
              <a:buChar char="•"/>
            </a:pPr>
            <a:r>
              <a:rPr lang="en-US"/>
              <a:t>General applications</a:t>
            </a:r>
            <a:endParaRPr/>
          </a:p>
          <a:p>
            <a:pPr marL="1371600" lvl="2" indent="-381000" algn="l" rtl="0">
              <a:lnSpc>
                <a:spcPct val="100000"/>
              </a:lnSpc>
              <a:spcBef>
                <a:spcPts val="480"/>
              </a:spcBef>
              <a:spcAft>
                <a:spcPts val="0"/>
              </a:spcAft>
              <a:buSzPct val="108108"/>
              <a:buChar char="•"/>
            </a:pPr>
            <a:r>
              <a:rPr lang="en-US"/>
              <a:t>Business applications</a:t>
            </a:r>
            <a:endParaRPr/>
          </a:p>
          <a:p>
            <a:pPr marL="1371600" lvl="2" indent="-381000" algn="l" rtl="0">
              <a:lnSpc>
                <a:spcPct val="100000"/>
              </a:lnSpc>
              <a:spcBef>
                <a:spcPts val="480"/>
              </a:spcBef>
              <a:spcAft>
                <a:spcPts val="0"/>
              </a:spcAft>
              <a:buSzPct val="108108"/>
              <a:buChar char="•"/>
            </a:pPr>
            <a:r>
              <a:rPr lang="en-US"/>
              <a:t>Scientific applications</a:t>
            </a:r>
            <a:endParaRPr/>
          </a:p>
          <a:p>
            <a:pPr marL="1371600" lvl="2" indent="-381000" algn="l" rtl="0">
              <a:lnSpc>
                <a:spcPct val="100000"/>
              </a:lnSpc>
              <a:spcBef>
                <a:spcPts val="480"/>
              </a:spcBef>
              <a:spcAft>
                <a:spcPts val="0"/>
              </a:spcAft>
              <a:buSzPct val="108108"/>
              <a:buChar char="•"/>
            </a:pPr>
            <a:r>
              <a:rPr lang="en-US"/>
              <a:t>Government applications</a:t>
            </a:r>
            <a:endParaRPr/>
          </a:p>
          <a:p>
            <a:pPr marL="914400" lvl="1" indent="-406400" algn="l" rtl="0">
              <a:lnSpc>
                <a:spcPct val="100000"/>
              </a:lnSpc>
              <a:spcBef>
                <a:spcPts val="560"/>
              </a:spcBef>
              <a:spcAft>
                <a:spcPts val="0"/>
              </a:spcAft>
              <a:buSzPct val="108108"/>
              <a:buChar char="–"/>
            </a:pPr>
            <a:r>
              <a:rPr lang="en-US"/>
              <a:t>Web Portal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g33c29be6142_0_74"/>
          <p:cNvSpPr txBox="1">
            <a:spLocks noGrp="1"/>
          </p:cNvSpPr>
          <p:nvPr>
            <p:ph type="title"/>
          </p:nvPr>
        </p:nvSpPr>
        <p:spPr>
          <a:xfrm>
            <a:off x="661975" y="506900"/>
            <a:ext cx="8077200" cy="88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4400"/>
              <a:buFont typeface="Century Gothic"/>
              <a:buNone/>
            </a:pPr>
            <a:r>
              <a:rPr lang="en-US" sz="3600" b="1" i="0" u="none" strike="noStrike" cap="none">
                <a:solidFill>
                  <a:srgbClr val="0000CC"/>
                </a:solidFill>
                <a:latin typeface="Century Gothic"/>
                <a:ea typeface="Century Gothic"/>
                <a:cs typeface="Century Gothic"/>
                <a:sym typeface="Century Gothic"/>
              </a:rPr>
              <a:t>2.3 OSI and Cloud Layers</a:t>
            </a:r>
            <a:endParaRPr sz="3600" b="0" i="0" u="none" strike="noStrike" cap="none">
              <a:solidFill>
                <a:srgbClr val="0000CC"/>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83"/>
          <p:cNvSpPr txBox="1">
            <a:spLocks noGrp="1"/>
          </p:cNvSpPr>
          <p:nvPr>
            <p:ph type="title"/>
          </p:nvPr>
        </p:nvSpPr>
        <p:spPr>
          <a:xfrm>
            <a:off x="661975" y="506900"/>
            <a:ext cx="8077200" cy="88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4400"/>
              <a:buFont typeface="Century Gothic"/>
              <a:buNone/>
            </a:pPr>
            <a:r>
              <a:rPr lang="en-US" sz="3600" b="1" i="0" u="none" strike="noStrike" cap="none">
                <a:solidFill>
                  <a:srgbClr val="0000CC"/>
                </a:solidFill>
                <a:latin typeface="Century Gothic"/>
                <a:ea typeface="Century Gothic"/>
                <a:cs typeface="Century Gothic"/>
                <a:sym typeface="Century Gothic"/>
              </a:rPr>
              <a:t>2.3 OSI and Cloud Layers (cont..)</a:t>
            </a:r>
            <a:endParaRPr sz="3600" b="0" i="0" u="none" strike="noStrike" cap="none">
              <a:solidFill>
                <a:srgbClr val="0000CC"/>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84"/>
          <p:cNvSpPr txBox="1">
            <a:spLocks noGrp="1"/>
          </p:cNvSpPr>
          <p:nvPr>
            <p:ph type="title"/>
          </p:nvPr>
        </p:nvSpPr>
        <p:spPr>
          <a:xfrm>
            <a:off x="661975" y="506900"/>
            <a:ext cx="8077200" cy="88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4400"/>
              <a:buFont typeface="Century Gothic"/>
              <a:buNone/>
            </a:pPr>
            <a:r>
              <a:rPr lang="en-US" sz="3600" b="1" i="0" u="none" strike="noStrike" cap="none">
                <a:solidFill>
                  <a:srgbClr val="0000CC"/>
                </a:solidFill>
                <a:latin typeface="Century Gothic"/>
                <a:ea typeface="Century Gothic"/>
                <a:cs typeface="Century Gothic"/>
                <a:sym typeface="Century Gothic"/>
              </a:rPr>
              <a:t>2.3 OSI and Cloud Layers (cont..)</a:t>
            </a:r>
            <a:endParaRPr sz="3600" b="0" i="0" u="none" strike="noStrike" cap="none">
              <a:solidFill>
                <a:srgbClr val="0000CC"/>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4"/>
          <p:cNvSpPr txBox="1"/>
          <p:nvPr/>
        </p:nvSpPr>
        <p:spPr>
          <a:xfrm>
            <a:off x="0" y="6400800"/>
            <a:ext cx="19050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strike="noStrike" cap="none">
                <a:solidFill>
                  <a:schemeClr val="dk1"/>
                </a:solidFill>
                <a:latin typeface="Arial"/>
                <a:ea typeface="Arial"/>
                <a:cs typeface="Arial"/>
                <a:sym typeface="Arial"/>
              </a:rPr>
              <a:t>1.</a:t>
            </a:r>
            <a:fld id="{00000000-1234-1234-1234-123412341234}" type="slidenum">
              <a:rPr lang="en-US" sz="1200" b="1" i="0" u="none" strike="noStrike" cap="none">
                <a:solidFill>
                  <a:schemeClr val="dk1"/>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
        <p:nvSpPr>
          <p:cNvPr id="511" name="Google Shape;511;p44"/>
          <p:cNvSpPr txBox="1"/>
          <p:nvPr/>
        </p:nvSpPr>
        <p:spPr>
          <a:xfrm>
            <a:off x="152400" y="76200"/>
            <a:ext cx="8153400" cy="40005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0" i="0" u="none" strike="noStrike" cap="none">
                <a:solidFill>
                  <a:srgbClr val="FF0000"/>
                </a:solidFill>
                <a:latin typeface="Times"/>
                <a:ea typeface="Times"/>
                <a:cs typeface="Times"/>
                <a:sym typeface="Times"/>
              </a:rPr>
              <a:t>Figure </a:t>
            </a:r>
            <a:r>
              <a:rPr lang="en-US" sz="2000" b="0" i="0" u="none" strike="noStrike" cap="none">
                <a:solidFill>
                  <a:srgbClr val="0000CC"/>
                </a:solidFill>
                <a:latin typeface="Times"/>
                <a:ea typeface="Times"/>
                <a:cs typeface="Times"/>
                <a:sym typeface="Times"/>
              </a:rPr>
              <a:t>:  </a:t>
            </a:r>
            <a:r>
              <a:rPr lang="en-US" sz="2000" b="0" i="0" u="none" strike="noStrike" cap="none">
                <a:solidFill>
                  <a:schemeClr val="dk1"/>
                </a:solidFill>
                <a:latin typeface="Times"/>
                <a:ea typeface="Times"/>
                <a:cs typeface="Times"/>
                <a:sym typeface="Times"/>
              </a:rPr>
              <a:t>Communication through an internet (Forouzan, 2013)</a:t>
            </a:r>
            <a:endParaRPr sz="1400" b="0" i="0" u="none" strike="noStrike" cap="none">
              <a:solidFill>
                <a:srgbClr val="000000"/>
              </a:solidFill>
              <a:latin typeface="Arial"/>
              <a:ea typeface="Arial"/>
              <a:cs typeface="Arial"/>
              <a:sym typeface="Arial"/>
            </a:endParaRPr>
          </a:p>
        </p:txBody>
      </p:sp>
      <p:pic>
        <p:nvPicPr>
          <p:cNvPr id="512" name="Google Shape;512;p44"/>
          <p:cNvPicPr preferRelativeResize="0"/>
          <p:nvPr/>
        </p:nvPicPr>
        <p:blipFill rotWithShape="1">
          <a:blip r:embed="rId3">
            <a:alphaModFix/>
          </a:blip>
          <a:srcRect/>
          <a:stretch/>
        </p:blipFill>
        <p:spPr>
          <a:xfrm>
            <a:off x="222250" y="1066800"/>
            <a:ext cx="8693150" cy="1889125"/>
          </a:xfrm>
          <a:prstGeom prst="rect">
            <a:avLst/>
          </a:prstGeom>
          <a:noFill/>
          <a:ln>
            <a:noFill/>
          </a:ln>
        </p:spPr>
      </p:pic>
      <p:pic>
        <p:nvPicPr>
          <p:cNvPr id="513" name="Google Shape;513;p44"/>
          <p:cNvPicPr preferRelativeResize="0"/>
          <p:nvPr/>
        </p:nvPicPr>
        <p:blipFill rotWithShape="1">
          <a:blip r:embed="rId4">
            <a:alphaModFix/>
          </a:blip>
          <a:srcRect/>
          <a:stretch/>
        </p:blipFill>
        <p:spPr>
          <a:xfrm>
            <a:off x="1363662" y="1447800"/>
            <a:ext cx="6484937" cy="1828800"/>
          </a:xfrm>
          <a:prstGeom prst="rect">
            <a:avLst/>
          </a:prstGeom>
          <a:noFill/>
          <a:ln>
            <a:noFill/>
          </a:ln>
        </p:spPr>
      </p:pic>
      <p:pic>
        <p:nvPicPr>
          <p:cNvPr id="514" name="Google Shape;514;p44"/>
          <p:cNvPicPr preferRelativeResize="0"/>
          <p:nvPr/>
        </p:nvPicPr>
        <p:blipFill rotWithShape="1">
          <a:blip r:embed="rId5">
            <a:alphaModFix/>
          </a:blip>
          <a:srcRect/>
          <a:stretch/>
        </p:blipFill>
        <p:spPr>
          <a:xfrm>
            <a:off x="1219200" y="4037012"/>
            <a:ext cx="6991350" cy="2363787"/>
          </a:xfrm>
          <a:prstGeom prst="rect">
            <a:avLst/>
          </a:prstGeom>
          <a:noFill/>
          <a:ln>
            <a:noFill/>
          </a:ln>
        </p:spPr>
      </p:pic>
      <p:pic>
        <p:nvPicPr>
          <p:cNvPr id="515" name="Google Shape;515;p44"/>
          <p:cNvPicPr preferRelativeResize="0"/>
          <p:nvPr/>
        </p:nvPicPr>
        <p:blipFill rotWithShape="1">
          <a:blip r:embed="rId6">
            <a:alphaModFix/>
          </a:blip>
          <a:srcRect/>
          <a:stretch/>
        </p:blipFill>
        <p:spPr>
          <a:xfrm>
            <a:off x="1222375" y="3689350"/>
            <a:ext cx="6958012" cy="341312"/>
          </a:xfrm>
          <a:prstGeom prst="rect">
            <a:avLst/>
          </a:prstGeom>
          <a:noFill/>
          <a:ln>
            <a:noFill/>
          </a:ln>
        </p:spPr>
      </p:pic>
      <p:sp>
        <p:nvSpPr>
          <p:cNvPr id="516" name="Google Shape;516;p44"/>
          <p:cNvSpPr txBox="1"/>
          <p:nvPr/>
        </p:nvSpPr>
        <p:spPr>
          <a:xfrm>
            <a:off x="152400" y="4919662"/>
            <a:ext cx="3048000" cy="107632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To show how the layers in the TCP/IP protocol suite are involved in communication between two hosts</a:t>
            </a:r>
            <a:endParaRPr sz="1400" b="0" i="0" u="none" strike="noStrike" cap="none">
              <a:solidFill>
                <a:srgbClr val="000000"/>
              </a:solidFill>
              <a:latin typeface="Arial"/>
              <a:ea typeface="Arial"/>
              <a:cs typeface="Arial"/>
              <a:sym typeface="Arial"/>
            </a:endParaRPr>
          </a:p>
        </p:txBody>
      </p:sp>
      <p:sp>
        <p:nvSpPr>
          <p:cNvPr id="517" name="Google Shape;517;p44"/>
          <p:cNvSpPr txBox="1"/>
          <p:nvPr/>
        </p:nvSpPr>
        <p:spPr>
          <a:xfrm>
            <a:off x="5848350" y="4919662"/>
            <a:ext cx="3048000" cy="954087"/>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Eg: small internet made up of three LANs (links), each with a link-layer switch. The links are connected by one router</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15"/>
                                        </p:tgtEl>
                                        <p:attrNameLst>
                                          <p:attrName>style.visibility</p:attrName>
                                        </p:attrNameLst>
                                      </p:cBhvr>
                                      <p:to>
                                        <p:strVal val="visible"/>
                                      </p:to>
                                    </p:set>
                                    <p:animEffect transition="in" filter="fade">
                                      <p:cBhvr>
                                        <p:cTn id="11" dur="500"/>
                                        <p:tgtEl>
                                          <p:spTgt spid="51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13"/>
                                        </p:tgtEl>
                                        <p:attrNameLst>
                                          <p:attrName>style.visibility</p:attrName>
                                        </p:attrNameLst>
                                      </p:cBhvr>
                                      <p:to>
                                        <p:strVal val="visible"/>
                                      </p:to>
                                    </p:set>
                                    <p:animEffect transition="in" filter="fade">
                                      <p:cBhvr>
                                        <p:cTn id="20" dur="3250"/>
                                        <p:tgtEl>
                                          <p:spTgt spid="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85"/>
          <p:cNvSpPr txBox="1">
            <a:spLocks noGrp="1"/>
          </p:cNvSpPr>
          <p:nvPr>
            <p:ph type="title"/>
          </p:nvPr>
        </p:nvSpPr>
        <p:spPr>
          <a:xfrm>
            <a:off x="661975" y="506900"/>
            <a:ext cx="8077200" cy="88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4400"/>
              <a:buFont typeface="Century Gothic"/>
              <a:buNone/>
            </a:pPr>
            <a:r>
              <a:rPr lang="en-US" sz="3600" b="1" i="0" u="none" strike="noStrike" cap="none">
                <a:solidFill>
                  <a:srgbClr val="0000CC"/>
                </a:solidFill>
                <a:latin typeface="Century Gothic"/>
                <a:ea typeface="Century Gothic"/>
                <a:cs typeface="Century Gothic"/>
                <a:sym typeface="Century Gothic"/>
              </a:rPr>
              <a:t>2.3 OSI and Cloud Layers (cont..)</a:t>
            </a:r>
            <a:endParaRPr sz="3600" b="0" i="0" u="none" strike="noStrike" cap="none">
              <a:solidFill>
                <a:srgbClr val="0000CC"/>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86"/>
          <p:cNvSpPr txBox="1">
            <a:spLocks noGrp="1"/>
          </p:cNvSpPr>
          <p:nvPr>
            <p:ph type="title"/>
          </p:nvPr>
        </p:nvSpPr>
        <p:spPr>
          <a:xfrm>
            <a:off x="661975" y="506900"/>
            <a:ext cx="8077200" cy="88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4400"/>
              <a:buFont typeface="Century Gothic"/>
              <a:buNone/>
            </a:pPr>
            <a:r>
              <a:rPr lang="en-US" sz="3600" b="1" i="0" u="none" strike="noStrike" cap="none">
                <a:solidFill>
                  <a:srgbClr val="0000CC"/>
                </a:solidFill>
                <a:latin typeface="Century Gothic"/>
                <a:ea typeface="Century Gothic"/>
                <a:cs typeface="Century Gothic"/>
                <a:sym typeface="Century Gothic"/>
              </a:rPr>
              <a:t>2.3 OSI and Cloud Layers (cont..)</a:t>
            </a:r>
            <a:endParaRPr sz="3600" b="0" i="0" u="none" strike="noStrike" cap="none">
              <a:solidFill>
                <a:srgbClr val="0000CC"/>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87"/>
          <p:cNvSpPr txBox="1">
            <a:spLocks noGrp="1"/>
          </p:cNvSpPr>
          <p:nvPr>
            <p:ph type="title"/>
          </p:nvPr>
        </p:nvSpPr>
        <p:spPr>
          <a:xfrm>
            <a:off x="661975" y="506900"/>
            <a:ext cx="8077200" cy="88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4400"/>
              <a:buFont typeface="Century Gothic"/>
              <a:buNone/>
            </a:pPr>
            <a:r>
              <a:rPr lang="en-US" sz="3600" b="1" i="0" u="none" strike="noStrike" cap="none">
                <a:solidFill>
                  <a:srgbClr val="0000CC"/>
                </a:solidFill>
                <a:latin typeface="Century Gothic"/>
                <a:ea typeface="Century Gothic"/>
                <a:cs typeface="Century Gothic"/>
                <a:sym typeface="Century Gothic"/>
              </a:rPr>
              <a:t>2.3 OSI and Cloud Layers (cont..)</a:t>
            </a:r>
            <a:endParaRPr sz="3600" b="0" i="0" u="none" strike="noStrike" cap="none">
              <a:solidFill>
                <a:srgbClr val="0000CC"/>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5"/>
          <p:cNvSpPr txBox="1"/>
          <p:nvPr/>
        </p:nvSpPr>
        <p:spPr>
          <a:xfrm>
            <a:off x="0" y="6400800"/>
            <a:ext cx="19050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strike="noStrike" cap="none">
                <a:solidFill>
                  <a:schemeClr val="dk1"/>
                </a:solidFill>
                <a:latin typeface="Arial"/>
                <a:ea typeface="Arial"/>
                <a:cs typeface="Arial"/>
                <a:sym typeface="Arial"/>
              </a:rPr>
              <a:t>1.</a:t>
            </a:r>
            <a:fld id="{00000000-1234-1234-1234-123412341234}" type="slidenum">
              <a:rPr lang="en-US" sz="1200" b="1" i="0" u="none" strike="noStrike" cap="none">
                <a:solidFill>
                  <a:schemeClr val="dk1"/>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
        <p:nvSpPr>
          <p:cNvPr id="524" name="Google Shape;524;p45"/>
          <p:cNvSpPr txBox="1"/>
          <p:nvPr/>
        </p:nvSpPr>
        <p:spPr>
          <a:xfrm>
            <a:off x="152400" y="76200"/>
            <a:ext cx="8153400" cy="67786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0" i="0" u="none" strike="noStrike" cap="none">
                <a:solidFill>
                  <a:srgbClr val="FF0000"/>
                </a:solidFill>
                <a:latin typeface="Times"/>
                <a:ea typeface="Times"/>
                <a:cs typeface="Times"/>
                <a:sym typeface="Times"/>
              </a:rPr>
              <a:t>Figure </a:t>
            </a:r>
            <a:r>
              <a:rPr lang="en-US" sz="1800" b="0" i="0" u="none" strike="noStrike" cap="none">
                <a:solidFill>
                  <a:srgbClr val="0000CC"/>
                </a:solidFill>
                <a:latin typeface="Times"/>
                <a:ea typeface="Times"/>
                <a:cs typeface="Times"/>
                <a:sym typeface="Times"/>
              </a:rPr>
              <a:t>:  </a:t>
            </a:r>
            <a:r>
              <a:rPr lang="en-US" sz="1800" b="0" i="0" u="none" strike="noStrike" cap="none">
                <a:solidFill>
                  <a:schemeClr val="dk1"/>
                </a:solidFill>
                <a:latin typeface="Times"/>
                <a:ea typeface="Times"/>
                <a:cs typeface="Times"/>
                <a:sym typeface="Times"/>
              </a:rPr>
              <a:t>Logical connections between layers in TCP/IP (Forouzan, 2013)</a:t>
            </a:r>
            <a:endParaRPr sz="1800" b="0" i="0" u="none" strike="noStrike" cap="none">
              <a:solidFill>
                <a:schemeClr val="lt2"/>
              </a:solidFill>
              <a:latin typeface="Times"/>
              <a:ea typeface="Times"/>
              <a:cs typeface="Times"/>
              <a:sym typeface="Time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Times"/>
              <a:ea typeface="Times"/>
              <a:cs typeface="Times"/>
              <a:sym typeface="Times"/>
            </a:endParaRPr>
          </a:p>
        </p:txBody>
      </p:sp>
      <p:pic>
        <p:nvPicPr>
          <p:cNvPr id="525" name="Google Shape;525;p45"/>
          <p:cNvPicPr preferRelativeResize="0"/>
          <p:nvPr/>
        </p:nvPicPr>
        <p:blipFill rotWithShape="1">
          <a:blip r:embed="rId3">
            <a:alphaModFix/>
          </a:blip>
          <a:srcRect/>
          <a:stretch/>
        </p:blipFill>
        <p:spPr>
          <a:xfrm>
            <a:off x="1066800" y="4497387"/>
            <a:ext cx="7142162" cy="1217612"/>
          </a:xfrm>
          <a:prstGeom prst="rect">
            <a:avLst/>
          </a:prstGeom>
          <a:noFill/>
          <a:ln>
            <a:noFill/>
          </a:ln>
        </p:spPr>
      </p:pic>
      <p:pic>
        <p:nvPicPr>
          <p:cNvPr id="526" name="Google Shape;526;p45"/>
          <p:cNvPicPr preferRelativeResize="0"/>
          <p:nvPr/>
        </p:nvPicPr>
        <p:blipFill rotWithShape="1">
          <a:blip r:embed="rId4">
            <a:alphaModFix/>
          </a:blip>
          <a:srcRect/>
          <a:stretch/>
        </p:blipFill>
        <p:spPr>
          <a:xfrm>
            <a:off x="184150" y="1774825"/>
            <a:ext cx="8731250" cy="2339975"/>
          </a:xfrm>
          <a:prstGeom prst="rect">
            <a:avLst/>
          </a:prstGeom>
          <a:noFill/>
          <a:ln>
            <a:noFill/>
          </a:ln>
        </p:spPr>
      </p:pic>
      <p:pic>
        <p:nvPicPr>
          <p:cNvPr id="527" name="Google Shape;527;p45"/>
          <p:cNvPicPr preferRelativeResize="0"/>
          <p:nvPr/>
        </p:nvPicPr>
        <p:blipFill rotWithShape="1">
          <a:blip r:embed="rId5">
            <a:alphaModFix/>
          </a:blip>
          <a:srcRect/>
          <a:stretch/>
        </p:blipFill>
        <p:spPr>
          <a:xfrm>
            <a:off x="1662112" y="2668587"/>
            <a:ext cx="5818187" cy="176212"/>
          </a:xfrm>
          <a:prstGeom prst="rect">
            <a:avLst/>
          </a:prstGeom>
          <a:noFill/>
          <a:ln>
            <a:noFill/>
          </a:ln>
        </p:spPr>
      </p:pic>
      <p:pic>
        <p:nvPicPr>
          <p:cNvPr id="528" name="Google Shape;528;p45"/>
          <p:cNvPicPr preferRelativeResize="0"/>
          <p:nvPr/>
        </p:nvPicPr>
        <p:blipFill rotWithShape="1">
          <a:blip r:embed="rId5">
            <a:alphaModFix/>
          </a:blip>
          <a:srcRect/>
          <a:stretch/>
        </p:blipFill>
        <p:spPr>
          <a:xfrm>
            <a:off x="1662112" y="2362200"/>
            <a:ext cx="5818187" cy="176212"/>
          </a:xfrm>
          <a:prstGeom prst="rect">
            <a:avLst/>
          </a:prstGeom>
          <a:noFill/>
          <a:ln>
            <a:noFill/>
          </a:ln>
        </p:spPr>
      </p:pic>
      <p:pic>
        <p:nvPicPr>
          <p:cNvPr id="529" name="Google Shape;529;p45"/>
          <p:cNvPicPr preferRelativeResize="0"/>
          <p:nvPr/>
        </p:nvPicPr>
        <p:blipFill rotWithShape="1">
          <a:blip r:embed="rId5">
            <a:alphaModFix/>
          </a:blip>
          <a:srcRect/>
          <a:stretch/>
        </p:blipFill>
        <p:spPr>
          <a:xfrm>
            <a:off x="1676400" y="2971800"/>
            <a:ext cx="5818187" cy="176212"/>
          </a:xfrm>
          <a:prstGeom prst="rect">
            <a:avLst/>
          </a:prstGeom>
          <a:noFill/>
          <a:ln>
            <a:noFill/>
          </a:ln>
        </p:spPr>
      </p:pic>
      <p:pic>
        <p:nvPicPr>
          <p:cNvPr id="530" name="Google Shape;530;p45"/>
          <p:cNvPicPr preferRelativeResize="0"/>
          <p:nvPr/>
        </p:nvPicPr>
        <p:blipFill rotWithShape="1">
          <a:blip r:embed="rId6">
            <a:alphaModFix/>
          </a:blip>
          <a:srcRect/>
          <a:stretch/>
        </p:blipFill>
        <p:spPr>
          <a:xfrm>
            <a:off x="4813300" y="3300412"/>
            <a:ext cx="2692400" cy="174625"/>
          </a:xfrm>
          <a:prstGeom prst="rect">
            <a:avLst/>
          </a:prstGeom>
          <a:noFill/>
          <a:ln>
            <a:noFill/>
          </a:ln>
        </p:spPr>
      </p:pic>
      <p:pic>
        <p:nvPicPr>
          <p:cNvPr id="531" name="Google Shape;531;p45"/>
          <p:cNvPicPr preferRelativeResize="0"/>
          <p:nvPr/>
        </p:nvPicPr>
        <p:blipFill rotWithShape="1">
          <a:blip r:embed="rId7">
            <a:alphaModFix/>
          </a:blip>
          <a:srcRect/>
          <a:stretch/>
        </p:blipFill>
        <p:spPr>
          <a:xfrm>
            <a:off x="1676400" y="3300412"/>
            <a:ext cx="2690812" cy="174625"/>
          </a:xfrm>
          <a:prstGeom prst="rect">
            <a:avLst/>
          </a:prstGeom>
          <a:noFill/>
          <a:ln>
            <a:noFill/>
          </a:ln>
        </p:spPr>
      </p:pic>
      <p:pic>
        <p:nvPicPr>
          <p:cNvPr id="532" name="Google Shape;532;p45"/>
          <p:cNvPicPr preferRelativeResize="0"/>
          <p:nvPr/>
        </p:nvPicPr>
        <p:blipFill rotWithShape="1">
          <a:blip r:embed="rId8">
            <a:alphaModFix/>
          </a:blip>
          <a:srcRect/>
          <a:stretch/>
        </p:blipFill>
        <p:spPr>
          <a:xfrm>
            <a:off x="1689100" y="3657600"/>
            <a:ext cx="2690812" cy="176212"/>
          </a:xfrm>
          <a:prstGeom prst="rect">
            <a:avLst/>
          </a:prstGeom>
          <a:noFill/>
          <a:ln>
            <a:noFill/>
          </a:ln>
        </p:spPr>
      </p:pic>
      <p:pic>
        <p:nvPicPr>
          <p:cNvPr id="533" name="Google Shape;533;p45"/>
          <p:cNvPicPr preferRelativeResize="0"/>
          <p:nvPr/>
        </p:nvPicPr>
        <p:blipFill rotWithShape="1">
          <a:blip r:embed="rId8">
            <a:alphaModFix/>
          </a:blip>
          <a:srcRect/>
          <a:stretch/>
        </p:blipFill>
        <p:spPr>
          <a:xfrm>
            <a:off x="4814887" y="3657600"/>
            <a:ext cx="2690812" cy="176212"/>
          </a:xfrm>
          <a:prstGeom prst="rect">
            <a:avLst/>
          </a:prstGeom>
          <a:noFill/>
          <a:ln>
            <a:noFill/>
          </a:ln>
        </p:spPr>
      </p:pic>
      <p:sp>
        <p:nvSpPr>
          <p:cNvPr id="534" name="Google Shape;534;p45"/>
          <p:cNvSpPr txBox="1"/>
          <p:nvPr/>
        </p:nvSpPr>
        <p:spPr>
          <a:xfrm>
            <a:off x="2503487" y="1701800"/>
            <a:ext cx="4125912"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Logical</a:t>
            </a:r>
            <a:r>
              <a:rPr lang="en-US" sz="1800" b="0" i="0" u="none" strike="noStrike" cap="none">
                <a:solidFill>
                  <a:schemeClr val="dk1"/>
                </a:solidFill>
                <a:latin typeface="Arial"/>
                <a:ea typeface="Arial"/>
                <a:cs typeface="Arial"/>
                <a:sym typeface="Arial"/>
              </a:rPr>
              <a:t> connections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34"/>
                                        </p:tgtEl>
                                        <p:attrNameLst>
                                          <p:attrName>style.visibility</p:attrName>
                                        </p:attrNameLst>
                                      </p:cBhvr>
                                      <p:to>
                                        <p:strVal val="visible"/>
                                      </p:to>
                                    </p:set>
                                    <p:animEffect transition="in" filter="fade">
                                      <p:cBhvr>
                                        <p:cTn id="15" dur="2000"/>
                                        <p:tgtEl>
                                          <p:spTgt spid="5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28"/>
                                        </p:tgtEl>
                                        <p:attrNameLst>
                                          <p:attrName>style.visibility</p:attrName>
                                        </p:attrNameLst>
                                      </p:cBhvr>
                                      <p:to>
                                        <p:strVal val="visible"/>
                                      </p:to>
                                    </p:set>
                                    <p:animEffect transition="in" filter="fade">
                                      <p:cBhvr>
                                        <p:cTn id="20" dur="500"/>
                                        <p:tgtEl>
                                          <p:spTgt spid="5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27"/>
                                        </p:tgtEl>
                                        <p:attrNameLst>
                                          <p:attrName>style.visibility</p:attrName>
                                        </p:attrNameLst>
                                      </p:cBhvr>
                                      <p:to>
                                        <p:strVal val="visible"/>
                                      </p:to>
                                    </p:set>
                                    <p:animEffect transition="in" filter="fade">
                                      <p:cBhvr>
                                        <p:cTn id="25" dur="500"/>
                                        <p:tgtEl>
                                          <p:spTgt spid="5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29"/>
                                        </p:tgtEl>
                                        <p:attrNameLst>
                                          <p:attrName>style.visibility</p:attrName>
                                        </p:attrNameLst>
                                      </p:cBhvr>
                                      <p:to>
                                        <p:strVal val="visible"/>
                                      </p:to>
                                    </p:set>
                                    <p:animEffect transition="in" filter="fade">
                                      <p:cBhvr>
                                        <p:cTn id="30" dur="500"/>
                                        <p:tgtEl>
                                          <p:spTgt spid="52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1"/>
                                        </p:tgtEl>
                                        <p:attrNameLst>
                                          <p:attrName>style.visibility</p:attrName>
                                        </p:attrNameLst>
                                      </p:cBhvr>
                                      <p:to>
                                        <p:strVal val="visible"/>
                                      </p:to>
                                    </p:set>
                                    <p:animEffect transition="in" filter="fade">
                                      <p:cBhvr>
                                        <p:cTn id="35" dur="500"/>
                                        <p:tgtEl>
                                          <p:spTgt spid="5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30"/>
                                        </p:tgtEl>
                                        <p:attrNameLst>
                                          <p:attrName>style.visibility</p:attrName>
                                        </p:attrNameLst>
                                      </p:cBhvr>
                                      <p:to>
                                        <p:strVal val="visible"/>
                                      </p:to>
                                    </p:set>
                                    <p:animEffect transition="in" filter="fade">
                                      <p:cBhvr>
                                        <p:cTn id="40" dur="500"/>
                                        <p:tgtEl>
                                          <p:spTgt spid="5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32"/>
                                        </p:tgtEl>
                                        <p:attrNameLst>
                                          <p:attrName>style.visibility</p:attrName>
                                        </p:attrNameLst>
                                      </p:cBhvr>
                                      <p:to>
                                        <p:strVal val="visible"/>
                                      </p:to>
                                    </p:set>
                                    <p:animEffect transition="in" filter="fade">
                                      <p:cBhvr>
                                        <p:cTn id="45" dur="500"/>
                                        <p:tgtEl>
                                          <p:spTgt spid="53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3"/>
                                        </p:tgtEl>
                                        <p:attrNameLst>
                                          <p:attrName>style.visibility</p:attrName>
                                        </p:attrNameLst>
                                      </p:cBhvr>
                                      <p:to>
                                        <p:strVal val="visible"/>
                                      </p:to>
                                    </p:set>
                                    <p:animEffect transition="in" filter="fade">
                                      <p:cBhvr>
                                        <p:cTn id="50" dur="500"/>
                                        <p:tgtEl>
                                          <p:spTgt spid="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6"/>
          <p:cNvSpPr txBox="1"/>
          <p:nvPr/>
        </p:nvSpPr>
        <p:spPr>
          <a:xfrm>
            <a:off x="0" y="6400800"/>
            <a:ext cx="19050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strike="noStrike" cap="none">
                <a:solidFill>
                  <a:schemeClr val="dk1"/>
                </a:solidFill>
                <a:latin typeface="Arial"/>
                <a:ea typeface="Arial"/>
                <a:cs typeface="Arial"/>
                <a:sym typeface="Arial"/>
              </a:rPr>
              <a:t>1.</a:t>
            </a:r>
            <a:fld id="{00000000-1234-1234-1234-123412341234}" type="slidenum">
              <a:rPr lang="en-US" sz="1200" b="1" i="0" u="none" strike="noStrike" cap="none">
                <a:solidFill>
                  <a:schemeClr val="dk1"/>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
        <p:nvSpPr>
          <p:cNvPr id="541" name="Google Shape;541;p46"/>
          <p:cNvSpPr txBox="1"/>
          <p:nvPr/>
        </p:nvSpPr>
        <p:spPr>
          <a:xfrm>
            <a:off x="152400" y="76200"/>
            <a:ext cx="8153400" cy="67786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a:buNone/>
            </a:pPr>
            <a:r>
              <a:rPr lang="en-US" sz="2000" b="0" i="0" u="none" strike="noStrike" cap="none">
                <a:solidFill>
                  <a:srgbClr val="FF0000"/>
                </a:solidFill>
                <a:latin typeface="Times"/>
                <a:ea typeface="Times"/>
                <a:cs typeface="Times"/>
                <a:sym typeface="Times"/>
              </a:rPr>
              <a:t>Figure </a:t>
            </a:r>
            <a:r>
              <a:rPr lang="en-US" sz="1800" b="0" i="0" u="none" strike="noStrike" cap="none">
                <a:solidFill>
                  <a:srgbClr val="0000CC"/>
                </a:solidFill>
                <a:latin typeface="Times"/>
                <a:ea typeface="Times"/>
                <a:cs typeface="Times"/>
                <a:sym typeface="Times"/>
              </a:rPr>
              <a:t>:  </a:t>
            </a:r>
            <a:r>
              <a:rPr lang="en-US" sz="1800" b="0" i="0" u="none" strike="noStrike" cap="none">
                <a:solidFill>
                  <a:schemeClr val="dk1"/>
                </a:solidFill>
                <a:latin typeface="Times"/>
                <a:ea typeface="Times"/>
                <a:cs typeface="Times"/>
                <a:sym typeface="Times"/>
              </a:rPr>
              <a:t>Identical objects in the TCP/IP protocol suite (Forouzan, 2013)</a:t>
            </a:r>
            <a:endParaRPr sz="1800" b="0" i="0" u="none" strike="noStrike" cap="none">
              <a:solidFill>
                <a:schemeClr val="lt2"/>
              </a:solidFill>
              <a:latin typeface="Times"/>
              <a:ea typeface="Times"/>
              <a:cs typeface="Times"/>
              <a:sym typeface="Time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Times"/>
              <a:ea typeface="Times"/>
              <a:cs typeface="Times"/>
              <a:sym typeface="Times"/>
            </a:endParaRPr>
          </a:p>
        </p:txBody>
      </p:sp>
      <p:pic>
        <p:nvPicPr>
          <p:cNvPr id="542" name="Google Shape;542;p46"/>
          <p:cNvPicPr preferRelativeResize="0"/>
          <p:nvPr/>
        </p:nvPicPr>
        <p:blipFill rotWithShape="1">
          <a:blip r:embed="rId3">
            <a:alphaModFix/>
          </a:blip>
          <a:srcRect/>
          <a:stretch/>
        </p:blipFill>
        <p:spPr>
          <a:xfrm>
            <a:off x="381000" y="1916112"/>
            <a:ext cx="8161337" cy="3427412"/>
          </a:xfrm>
          <a:prstGeom prst="rect">
            <a:avLst/>
          </a:prstGeom>
          <a:noFill/>
          <a:ln>
            <a:noFill/>
          </a:ln>
        </p:spPr>
      </p:pic>
      <p:pic>
        <p:nvPicPr>
          <p:cNvPr id="543" name="Google Shape;543;p46"/>
          <p:cNvPicPr preferRelativeResize="0"/>
          <p:nvPr/>
        </p:nvPicPr>
        <p:blipFill rotWithShape="1">
          <a:blip r:embed="rId4">
            <a:alphaModFix/>
          </a:blip>
          <a:srcRect/>
          <a:stretch/>
        </p:blipFill>
        <p:spPr>
          <a:xfrm>
            <a:off x="1371600" y="2514600"/>
            <a:ext cx="6126162" cy="3179762"/>
          </a:xfrm>
          <a:prstGeom prst="rect">
            <a:avLst/>
          </a:prstGeom>
          <a:noFill/>
          <a:ln>
            <a:noFill/>
          </a:ln>
        </p:spPr>
      </p:pic>
      <p:pic>
        <p:nvPicPr>
          <p:cNvPr id="544" name="Google Shape;544;p46"/>
          <p:cNvPicPr preferRelativeResize="0"/>
          <p:nvPr/>
        </p:nvPicPr>
        <p:blipFill rotWithShape="1">
          <a:blip r:embed="rId5">
            <a:alphaModFix/>
          </a:blip>
          <a:srcRect/>
          <a:stretch/>
        </p:blipFill>
        <p:spPr>
          <a:xfrm>
            <a:off x="1549400" y="5154612"/>
            <a:ext cx="2663825" cy="103187"/>
          </a:xfrm>
          <a:prstGeom prst="rect">
            <a:avLst/>
          </a:prstGeom>
          <a:noFill/>
          <a:ln>
            <a:noFill/>
          </a:ln>
        </p:spPr>
      </p:pic>
      <p:pic>
        <p:nvPicPr>
          <p:cNvPr id="545" name="Google Shape;545;p46"/>
          <p:cNvPicPr preferRelativeResize="0"/>
          <p:nvPr/>
        </p:nvPicPr>
        <p:blipFill rotWithShape="1">
          <a:blip r:embed="rId5">
            <a:alphaModFix/>
          </a:blip>
          <a:srcRect/>
          <a:stretch/>
        </p:blipFill>
        <p:spPr>
          <a:xfrm>
            <a:off x="1549400" y="4343400"/>
            <a:ext cx="2663825" cy="103187"/>
          </a:xfrm>
          <a:prstGeom prst="rect">
            <a:avLst/>
          </a:prstGeom>
          <a:noFill/>
          <a:ln>
            <a:noFill/>
          </a:ln>
        </p:spPr>
      </p:pic>
      <p:pic>
        <p:nvPicPr>
          <p:cNvPr id="546" name="Google Shape;546;p46"/>
          <p:cNvPicPr preferRelativeResize="0"/>
          <p:nvPr/>
        </p:nvPicPr>
        <p:blipFill rotWithShape="1">
          <a:blip r:embed="rId5">
            <a:alphaModFix/>
          </a:blip>
          <a:srcRect/>
          <a:stretch/>
        </p:blipFill>
        <p:spPr>
          <a:xfrm>
            <a:off x="1549400" y="3810000"/>
            <a:ext cx="2663825" cy="103187"/>
          </a:xfrm>
          <a:prstGeom prst="rect">
            <a:avLst/>
          </a:prstGeom>
          <a:noFill/>
          <a:ln>
            <a:noFill/>
          </a:ln>
        </p:spPr>
      </p:pic>
      <p:pic>
        <p:nvPicPr>
          <p:cNvPr id="547" name="Google Shape;547;p46"/>
          <p:cNvPicPr preferRelativeResize="0"/>
          <p:nvPr/>
        </p:nvPicPr>
        <p:blipFill rotWithShape="1">
          <a:blip r:embed="rId5">
            <a:alphaModFix/>
          </a:blip>
          <a:srcRect/>
          <a:stretch/>
        </p:blipFill>
        <p:spPr>
          <a:xfrm>
            <a:off x="4786312" y="3810000"/>
            <a:ext cx="2663825" cy="103187"/>
          </a:xfrm>
          <a:prstGeom prst="rect">
            <a:avLst/>
          </a:prstGeom>
          <a:noFill/>
          <a:ln>
            <a:noFill/>
          </a:ln>
        </p:spPr>
      </p:pic>
      <p:pic>
        <p:nvPicPr>
          <p:cNvPr id="548" name="Google Shape;548;p46"/>
          <p:cNvPicPr preferRelativeResize="0"/>
          <p:nvPr/>
        </p:nvPicPr>
        <p:blipFill rotWithShape="1">
          <a:blip r:embed="rId5">
            <a:alphaModFix/>
          </a:blip>
          <a:srcRect/>
          <a:stretch/>
        </p:blipFill>
        <p:spPr>
          <a:xfrm>
            <a:off x="4786312" y="4343400"/>
            <a:ext cx="2663825" cy="103187"/>
          </a:xfrm>
          <a:prstGeom prst="rect">
            <a:avLst/>
          </a:prstGeom>
          <a:noFill/>
          <a:ln>
            <a:noFill/>
          </a:ln>
        </p:spPr>
      </p:pic>
      <p:pic>
        <p:nvPicPr>
          <p:cNvPr id="549" name="Google Shape;549;p46"/>
          <p:cNvPicPr preferRelativeResize="0"/>
          <p:nvPr/>
        </p:nvPicPr>
        <p:blipFill rotWithShape="1">
          <a:blip r:embed="rId5">
            <a:alphaModFix/>
          </a:blip>
          <a:srcRect/>
          <a:stretch/>
        </p:blipFill>
        <p:spPr>
          <a:xfrm>
            <a:off x="4786312" y="5154612"/>
            <a:ext cx="2663825" cy="103187"/>
          </a:xfrm>
          <a:prstGeom prst="rect">
            <a:avLst/>
          </a:prstGeom>
          <a:noFill/>
          <a:ln>
            <a:noFill/>
          </a:ln>
        </p:spPr>
      </p:pic>
      <p:pic>
        <p:nvPicPr>
          <p:cNvPr id="550" name="Google Shape;550;p46"/>
          <p:cNvPicPr preferRelativeResize="0"/>
          <p:nvPr/>
        </p:nvPicPr>
        <p:blipFill rotWithShape="1">
          <a:blip r:embed="rId6">
            <a:alphaModFix/>
          </a:blip>
          <a:srcRect/>
          <a:stretch/>
        </p:blipFill>
        <p:spPr>
          <a:xfrm>
            <a:off x="1651000" y="2528887"/>
            <a:ext cx="5672137" cy="103187"/>
          </a:xfrm>
          <a:prstGeom prst="rect">
            <a:avLst/>
          </a:prstGeom>
          <a:noFill/>
          <a:ln>
            <a:noFill/>
          </a:ln>
        </p:spPr>
      </p:pic>
      <p:pic>
        <p:nvPicPr>
          <p:cNvPr id="551" name="Google Shape;551;p46"/>
          <p:cNvPicPr preferRelativeResize="0"/>
          <p:nvPr/>
        </p:nvPicPr>
        <p:blipFill rotWithShape="1">
          <a:blip r:embed="rId6">
            <a:alphaModFix/>
          </a:blip>
          <a:srcRect/>
          <a:stretch/>
        </p:blipFill>
        <p:spPr>
          <a:xfrm>
            <a:off x="1651000" y="3048000"/>
            <a:ext cx="5672137" cy="103187"/>
          </a:xfrm>
          <a:prstGeom prst="rect">
            <a:avLst/>
          </a:prstGeom>
          <a:noFill/>
          <a:ln>
            <a:noFill/>
          </a:ln>
        </p:spPr>
      </p:pic>
      <p:pic>
        <p:nvPicPr>
          <p:cNvPr id="552" name="Google Shape;552;p46"/>
          <p:cNvPicPr preferRelativeResize="0"/>
          <p:nvPr/>
        </p:nvPicPr>
        <p:blipFill rotWithShape="1">
          <a:blip r:embed="rId7">
            <a:alphaModFix/>
          </a:blip>
          <a:srcRect/>
          <a:stretch/>
        </p:blipFill>
        <p:spPr>
          <a:xfrm>
            <a:off x="1676400" y="1152525"/>
            <a:ext cx="5434012" cy="219075"/>
          </a:xfrm>
          <a:prstGeom prst="rect">
            <a:avLst/>
          </a:prstGeom>
          <a:noFill/>
          <a:ln>
            <a:noFill/>
          </a:ln>
        </p:spPr>
      </p:pic>
      <p:sp>
        <p:nvSpPr>
          <p:cNvPr id="553" name="Google Shape;553;p46"/>
          <p:cNvSpPr txBox="1"/>
          <p:nvPr/>
        </p:nvSpPr>
        <p:spPr>
          <a:xfrm>
            <a:off x="3317875" y="2144712"/>
            <a:ext cx="2311400"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0" u="none" strike="noStrike" cap="none">
                <a:solidFill>
                  <a:schemeClr val="dk1"/>
                </a:solidFill>
                <a:latin typeface="Times New Roman"/>
                <a:ea typeface="Times New Roman"/>
                <a:cs typeface="Times New Roman"/>
                <a:sym typeface="Times New Roman"/>
              </a:rPr>
              <a:t>Identical objects (messages)</a:t>
            </a:r>
            <a:endParaRPr sz="1400" b="0" i="0" u="none" strike="noStrike" cap="none">
              <a:solidFill>
                <a:srgbClr val="000000"/>
              </a:solidFill>
              <a:latin typeface="Arial"/>
              <a:ea typeface="Arial"/>
              <a:cs typeface="Arial"/>
              <a:sym typeface="Arial"/>
            </a:endParaRPr>
          </a:p>
        </p:txBody>
      </p:sp>
      <p:sp>
        <p:nvSpPr>
          <p:cNvPr id="554" name="Google Shape;554;p46"/>
          <p:cNvSpPr txBox="1"/>
          <p:nvPr/>
        </p:nvSpPr>
        <p:spPr>
          <a:xfrm>
            <a:off x="2667000" y="2700337"/>
            <a:ext cx="3613150"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0" u="none" strike="noStrike" cap="none">
                <a:solidFill>
                  <a:schemeClr val="dk1"/>
                </a:solidFill>
                <a:latin typeface="Times New Roman"/>
                <a:ea typeface="Times New Roman"/>
                <a:cs typeface="Times New Roman"/>
                <a:sym typeface="Times New Roman"/>
              </a:rPr>
              <a:t>Identical objects (segment or user datagram)</a:t>
            </a:r>
            <a:endParaRPr sz="1400" b="0" i="0" u="none" strike="noStrike" cap="none">
              <a:solidFill>
                <a:srgbClr val="000000"/>
              </a:solidFill>
              <a:latin typeface="Arial"/>
              <a:ea typeface="Arial"/>
              <a:cs typeface="Arial"/>
              <a:sym typeface="Arial"/>
            </a:endParaRPr>
          </a:p>
        </p:txBody>
      </p:sp>
      <p:sp>
        <p:nvSpPr>
          <p:cNvPr id="555" name="Google Shape;555;p46"/>
          <p:cNvSpPr txBox="1"/>
          <p:nvPr/>
        </p:nvSpPr>
        <p:spPr>
          <a:xfrm>
            <a:off x="1725612" y="3463925"/>
            <a:ext cx="2357437"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0" u="none" strike="noStrike" cap="none">
                <a:solidFill>
                  <a:schemeClr val="dk1"/>
                </a:solidFill>
                <a:latin typeface="Times New Roman"/>
                <a:ea typeface="Times New Roman"/>
                <a:cs typeface="Times New Roman"/>
                <a:sym typeface="Times New Roman"/>
              </a:rPr>
              <a:t>Identical objects (datagram)</a:t>
            </a:r>
            <a:endParaRPr sz="1400" b="0" i="0" u="none" strike="noStrike" cap="none">
              <a:solidFill>
                <a:srgbClr val="000000"/>
              </a:solidFill>
              <a:latin typeface="Arial"/>
              <a:ea typeface="Arial"/>
              <a:cs typeface="Arial"/>
              <a:sym typeface="Arial"/>
            </a:endParaRPr>
          </a:p>
        </p:txBody>
      </p:sp>
      <p:sp>
        <p:nvSpPr>
          <p:cNvPr id="556" name="Google Shape;556;p46"/>
          <p:cNvSpPr txBox="1"/>
          <p:nvPr/>
        </p:nvSpPr>
        <p:spPr>
          <a:xfrm>
            <a:off x="1870075" y="4035425"/>
            <a:ext cx="2068512"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0" u="none" strike="noStrike" cap="none">
                <a:solidFill>
                  <a:schemeClr val="dk1"/>
                </a:solidFill>
                <a:latin typeface="Times New Roman"/>
                <a:ea typeface="Times New Roman"/>
                <a:cs typeface="Times New Roman"/>
                <a:sym typeface="Times New Roman"/>
              </a:rPr>
              <a:t>Identical objects (frame)</a:t>
            </a:r>
            <a:endParaRPr sz="1400" b="0" i="0" u="none" strike="noStrike" cap="none">
              <a:solidFill>
                <a:srgbClr val="000000"/>
              </a:solidFill>
              <a:latin typeface="Arial"/>
              <a:ea typeface="Arial"/>
              <a:cs typeface="Arial"/>
              <a:sym typeface="Arial"/>
            </a:endParaRPr>
          </a:p>
        </p:txBody>
      </p:sp>
      <p:sp>
        <p:nvSpPr>
          <p:cNvPr id="557" name="Google Shape;557;p46"/>
          <p:cNvSpPr txBox="1"/>
          <p:nvPr/>
        </p:nvSpPr>
        <p:spPr>
          <a:xfrm>
            <a:off x="1960562" y="4822825"/>
            <a:ext cx="1889125"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0" u="none" strike="noStrike" cap="none">
                <a:solidFill>
                  <a:schemeClr val="dk1"/>
                </a:solidFill>
                <a:latin typeface="Times New Roman"/>
                <a:ea typeface="Times New Roman"/>
                <a:cs typeface="Times New Roman"/>
                <a:sym typeface="Times New Roman"/>
              </a:rPr>
              <a:t>Identical objects (bits)</a:t>
            </a:r>
            <a:endParaRPr sz="1400" b="0" i="0" u="none" strike="noStrike" cap="none">
              <a:solidFill>
                <a:srgbClr val="000000"/>
              </a:solidFill>
              <a:latin typeface="Arial"/>
              <a:ea typeface="Arial"/>
              <a:cs typeface="Arial"/>
              <a:sym typeface="Arial"/>
            </a:endParaRPr>
          </a:p>
        </p:txBody>
      </p:sp>
      <p:sp>
        <p:nvSpPr>
          <p:cNvPr id="558" name="Google Shape;558;p46"/>
          <p:cNvSpPr txBox="1"/>
          <p:nvPr/>
        </p:nvSpPr>
        <p:spPr>
          <a:xfrm>
            <a:off x="4967287" y="3435350"/>
            <a:ext cx="2355850"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0" u="none" strike="noStrike" cap="none">
                <a:solidFill>
                  <a:schemeClr val="dk1"/>
                </a:solidFill>
                <a:latin typeface="Times New Roman"/>
                <a:ea typeface="Times New Roman"/>
                <a:cs typeface="Times New Roman"/>
                <a:sym typeface="Times New Roman"/>
              </a:rPr>
              <a:t>Identical objects (datagram)</a:t>
            </a:r>
            <a:endParaRPr sz="1400" b="0" i="0" u="none" strike="noStrike" cap="none">
              <a:solidFill>
                <a:srgbClr val="000000"/>
              </a:solidFill>
              <a:latin typeface="Arial"/>
              <a:ea typeface="Arial"/>
              <a:cs typeface="Arial"/>
              <a:sym typeface="Arial"/>
            </a:endParaRPr>
          </a:p>
        </p:txBody>
      </p:sp>
      <p:sp>
        <p:nvSpPr>
          <p:cNvPr id="559" name="Google Shape;559;p46"/>
          <p:cNvSpPr txBox="1"/>
          <p:nvPr/>
        </p:nvSpPr>
        <p:spPr>
          <a:xfrm>
            <a:off x="5111750" y="4035425"/>
            <a:ext cx="2066925"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0" u="none" strike="noStrike" cap="none">
                <a:solidFill>
                  <a:schemeClr val="dk1"/>
                </a:solidFill>
                <a:latin typeface="Times New Roman"/>
                <a:ea typeface="Times New Roman"/>
                <a:cs typeface="Times New Roman"/>
                <a:sym typeface="Times New Roman"/>
              </a:rPr>
              <a:t>Identical objects (frame)</a:t>
            </a:r>
            <a:endParaRPr sz="1400" b="0" i="0" u="none" strike="noStrike" cap="none">
              <a:solidFill>
                <a:srgbClr val="000000"/>
              </a:solidFill>
              <a:latin typeface="Arial"/>
              <a:ea typeface="Arial"/>
              <a:cs typeface="Arial"/>
              <a:sym typeface="Arial"/>
            </a:endParaRPr>
          </a:p>
        </p:txBody>
      </p:sp>
      <p:sp>
        <p:nvSpPr>
          <p:cNvPr id="560" name="Google Shape;560;p46"/>
          <p:cNvSpPr txBox="1"/>
          <p:nvPr/>
        </p:nvSpPr>
        <p:spPr>
          <a:xfrm>
            <a:off x="5200650" y="4800600"/>
            <a:ext cx="1889125"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0" u="none" strike="noStrike" cap="none">
                <a:solidFill>
                  <a:schemeClr val="dk1"/>
                </a:solidFill>
                <a:latin typeface="Times New Roman"/>
                <a:ea typeface="Times New Roman"/>
                <a:cs typeface="Times New Roman"/>
                <a:sym typeface="Times New Roman"/>
              </a:rPr>
              <a:t>Identical objects (bits)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52"/>
                                        </p:tgtEl>
                                        <p:attrNameLst>
                                          <p:attrName>style.visibility</p:attrName>
                                        </p:attrNameLst>
                                      </p:cBhvr>
                                      <p:to>
                                        <p:strVal val="visible"/>
                                      </p:to>
                                    </p:set>
                                    <p:animEffect transition="in" filter="fade">
                                      <p:cBhvr>
                                        <p:cTn id="11" dur="2000"/>
                                        <p:tgtEl>
                                          <p:spTgt spid="5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43"/>
                                        </p:tgtEl>
                                        <p:attrNameLst>
                                          <p:attrName>style.visibility</p:attrName>
                                        </p:attrNameLst>
                                      </p:cBhvr>
                                      <p:to>
                                        <p:strVal val="visible"/>
                                      </p:to>
                                    </p:set>
                                    <p:animEffect transition="in" filter="fade">
                                      <p:cBhvr>
                                        <p:cTn id="16" dur="500"/>
                                        <p:tgtEl>
                                          <p:spTgt spid="5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53"/>
                                        </p:tgtEl>
                                        <p:attrNameLst>
                                          <p:attrName>style.visibility</p:attrName>
                                        </p:attrNameLst>
                                      </p:cBhvr>
                                      <p:to>
                                        <p:strVal val="visible"/>
                                      </p:to>
                                    </p:set>
                                    <p:animEffect transition="in" filter="fade">
                                      <p:cBhvr>
                                        <p:cTn id="21" dur="500"/>
                                        <p:tgtEl>
                                          <p:spTgt spid="553"/>
                                        </p:tgtEl>
                                      </p:cBhvr>
                                    </p:animEffect>
                                  </p:childTnLst>
                                </p:cTn>
                              </p:par>
                              <p:par>
                                <p:cTn id="22" presetID="10" presetClass="entr" presetSubtype="0" fill="hold" nodeType="withEffect">
                                  <p:stCondLst>
                                    <p:cond delay="0"/>
                                  </p:stCondLst>
                                  <p:childTnLst>
                                    <p:set>
                                      <p:cBhvr>
                                        <p:cTn id="23" dur="1" fill="hold">
                                          <p:stCondLst>
                                            <p:cond delay="0"/>
                                          </p:stCondLst>
                                        </p:cTn>
                                        <p:tgtEl>
                                          <p:spTgt spid="550"/>
                                        </p:tgtEl>
                                        <p:attrNameLst>
                                          <p:attrName>style.visibility</p:attrName>
                                        </p:attrNameLst>
                                      </p:cBhvr>
                                      <p:to>
                                        <p:strVal val="visible"/>
                                      </p:to>
                                    </p:set>
                                    <p:animEffect transition="in" filter="fade">
                                      <p:cBhvr>
                                        <p:cTn id="24" dur="500"/>
                                        <p:tgtEl>
                                          <p:spTgt spid="5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54"/>
                                        </p:tgtEl>
                                        <p:attrNameLst>
                                          <p:attrName>style.visibility</p:attrName>
                                        </p:attrNameLst>
                                      </p:cBhvr>
                                      <p:to>
                                        <p:strVal val="visible"/>
                                      </p:to>
                                    </p:set>
                                    <p:animEffect transition="in" filter="fade">
                                      <p:cBhvr>
                                        <p:cTn id="29" dur="500"/>
                                        <p:tgtEl>
                                          <p:spTgt spid="554"/>
                                        </p:tgtEl>
                                      </p:cBhvr>
                                    </p:animEffect>
                                  </p:childTnLst>
                                </p:cTn>
                              </p:par>
                              <p:par>
                                <p:cTn id="30" presetID="10" presetClass="entr" presetSubtype="0" fill="hold" nodeType="withEffect">
                                  <p:stCondLst>
                                    <p:cond delay="0"/>
                                  </p:stCondLst>
                                  <p:childTnLst>
                                    <p:set>
                                      <p:cBhvr>
                                        <p:cTn id="31" dur="1" fill="hold">
                                          <p:stCondLst>
                                            <p:cond delay="0"/>
                                          </p:stCondLst>
                                        </p:cTn>
                                        <p:tgtEl>
                                          <p:spTgt spid="551"/>
                                        </p:tgtEl>
                                        <p:attrNameLst>
                                          <p:attrName>style.visibility</p:attrName>
                                        </p:attrNameLst>
                                      </p:cBhvr>
                                      <p:to>
                                        <p:strVal val="visible"/>
                                      </p:to>
                                    </p:set>
                                    <p:animEffect transition="in" filter="fade">
                                      <p:cBhvr>
                                        <p:cTn id="32" dur="500"/>
                                        <p:tgtEl>
                                          <p:spTgt spid="55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46"/>
                                        </p:tgtEl>
                                        <p:attrNameLst>
                                          <p:attrName>style.visibility</p:attrName>
                                        </p:attrNameLst>
                                      </p:cBhvr>
                                      <p:to>
                                        <p:strVal val="visible"/>
                                      </p:to>
                                    </p:set>
                                    <p:animEffect transition="in" filter="fade">
                                      <p:cBhvr>
                                        <p:cTn id="37" dur="500"/>
                                        <p:tgtEl>
                                          <p:spTgt spid="546"/>
                                        </p:tgtEl>
                                      </p:cBhvr>
                                    </p:animEffect>
                                  </p:childTnLst>
                                </p:cTn>
                              </p:par>
                              <p:par>
                                <p:cTn id="38" presetID="10" presetClass="entr" presetSubtype="0" fill="hold" nodeType="withEffect">
                                  <p:stCondLst>
                                    <p:cond delay="0"/>
                                  </p:stCondLst>
                                  <p:childTnLst>
                                    <p:set>
                                      <p:cBhvr>
                                        <p:cTn id="39" dur="1" fill="hold">
                                          <p:stCondLst>
                                            <p:cond delay="0"/>
                                          </p:stCondLst>
                                        </p:cTn>
                                        <p:tgtEl>
                                          <p:spTgt spid="555"/>
                                        </p:tgtEl>
                                        <p:attrNameLst>
                                          <p:attrName>style.visibility</p:attrName>
                                        </p:attrNameLst>
                                      </p:cBhvr>
                                      <p:to>
                                        <p:strVal val="visible"/>
                                      </p:to>
                                    </p:set>
                                    <p:animEffect transition="in" filter="fade">
                                      <p:cBhvr>
                                        <p:cTn id="40" dur="500"/>
                                        <p:tgtEl>
                                          <p:spTgt spid="55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58"/>
                                        </p:tgtEl>
                                        <p:attrNameLst>
                                          <p:attrName>style.visibility</p:attrName>
                                        </p:attrNameLst>
                                      </p:cBhvr>
                                      <p:to>
                                        <p:strVal val="visible"/>
                                      </p:to>
                                    </p:set>
                                    <p:animEffect transition="in" filter="fade">
                                      <p:cBhvr>
                                        <p:cTn id="45" dur="500"/>
                                        <p:tgtEl>
                                          <p:spTgt spid="558"/>
                                        </p:tgtEl>
                                      </p:cBhvr>
                                    </p:animEffect>
                                  </p:childTnLst>
                                </p:cTn>
                              </p:par>
                              <p:par>
                                <p:cTn id="46" presetID="10" presetClass="entr" presetSubtype="0" fill="hold" nodeType="withEffect">
                                  <p:stCondLst>
                                    <p:cond delay="0"/>
                                  </p:stCondLst>
                                  <p:childTnLst>
                                    <p:set>
                                      <p:cBhvr>
                                        <p:cTn id="47" dur="1" fill="hold">
                                          <p:stCondLst>
                                            <p:cond delay="0"/>
                                          </p:stCondLst>
                                        </p:cTn>
                                        <p:tgtEl>
                                          <p:spTgt spid="547"/>
                                        </p:tgtEl>
                                        <p:attrNameLst>
                                          <p:attrName>style.visibility</p:attrName>
                                        </p:attrNameLst>
                                      </p:cBhvr>
                                      <p:to>
                                        <p:strVal val="visible"/>
                                      </p:to>
                                    </p:set>
                                    <p:animEffect transition="in" filter="fade">
                                      <p:cBhvr>
                                        <p:cTn id="48" dur="500"/>
                                        <p:tgtEl>
                                          <p:spTgt spid="54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56"/>
                                        </p:tgtEl>
                                        <p:attrNameLst>
                                          <p:attrName>style.visibility</p:attrName>
                                        </p:attrNameLst>
                                      </p:cBhvr>
                                      <p:to>
                                        <p:strVal val="visible"/>
                                      </p:to>
                                    </p:set>
                                    <p:animEffect transition="in" filter="fade">
                                      <p:cBhvr>
                                        <p:cTn id="53" dur="500"/>
                                        <p:tgtEl>
                                          <p:spTgt spid="556"/>
                                        </p:tgtEl>
                                      </p:cBhvr>
                                    </p:animEffect>
                                  </p:childTnLst>
                                </p:cTn>
                              </p:par>
                              <p:par>
                                <p:cTn id="54" presetID="10" presetClass="entr" presetSubtype="0" fill="hold" nodeType="withEffect">
                                  <p:stCondLst>
                                    <p:cond delay="0"/>
                                  </p:stCondLst>
                                  <p:childTnLst>
                                    <p:set>
                                      <p:cBhvr>
                                        <p:cTn id="55" dur="1" fill="hold">
                                          <p:stCondLst>
                                            <p:cond delay="0"/>
                                          </p:stCondLst>
                                        </p:cTn>
                                        <p:tgtEl>
                                          <p:spTgt spid="545"/>
                                        </p:tgtEl>
                                        <p:attrNameLst>
                                          <p:attrName>style.visibility</p:attrName>
                                        </p:attrNameLst>
                                      </p:cBhvr>
                                      <p:to>
                                        <p:strVal val="visible"/>
                                      </p:to>
                                    </p:set>
                                    <p:animEffect transition="in" filter="fade">
                                      <p:cBhvr>
                                        <p:cTn id="56" dur="500"/>
                                        <p:tgtEl>
                                          <p:spTgt spid="54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59"/>
                                        </p:tgtEl>
                                        <p:attrNameLst>
                                          <p:attrName>style.visibility</p:attrName>
                                        </p:attrNameLst>
                                      </p:cBhvr>
                                      <p:to>
                                        <p:strVal val="visible"/>
                                      </p:to>
                                    </p:set>
                                    <p:animEffect transition="in" filter="fade">
                                      <p:cBhvr>
                                        <p:cTn id="61" dur="500"/>
                                        <p:tgtEl>
                                          <p:spTgt spid="559"/>
                                        </p:tgtEl>
                                      </p:cBhvr>
                                    </p:animEffect>
                                  </p:childTnLst>
                                </p:cTn>
                              </p:par>
                              <p:par>
                                <p:cTn id="62" presetID="10" presetClass="entr" presetSubtype="0" fill="hold" nodeType="withEffect">
                                  <p:stCondLst>
                                    <p:cond delay="0"/>
                                  </p:stCondLst>
                                  <p:childTnLst>
                                    <p:set>
                                      <p:cBhvr>
                                        <p:cTn id="63" dur="1" fill="hold">
                                          <p:stCondLst>
                                            <p:cond delay="0"/>
                                          </p:stCondLst>
                                        </p:cTn>
                                        <p:tgtEl>
                                          <p:spTgt spid="548"/>
                                        </p:tgtEl>
                                        <p:attrNameLst>
                                          <p:attrName>style.visibility</p:attrName>
                                        </p:attrNameLst>
                                      </p:cBhvr>
                                      <p:to>
                                        <p:strVal val="visible"/>
                                      </p:to>
                                    </p:set>
                                    <p:animEffect transition="in" filter="fade">
                                      <p:cBhvr>
                                        <p:cTn id="64" dur="500"/>
                                        <p:tgtEl>
                                          <p:spTgt spid="54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44"/>
                                        </p:tgtEl>
                                        <p:attrNameLst>
                                          <p:attrName>style.visibility</p:attrName>
                                        </p:attrNameLst>
                                      </p:cBhvr>
                                      <p:to>
                                        <p:strVal val="visible"/>
                                      </p:to>
                                    </p:set>
                                    <p:animEffect transition="in" filter="fade">
                                      <p:cBhvr>
                                        <p:cTn id="69" dur="500"/>
                                        <p:tgtEl>
                                          <p:spTgt spid="544"/>
                                        </p:tgtEl>
                                      </p:cBhvr>
                                    </p:animEffect>
                                  </p:childTnLst>
                                </p:cTn>
                              </p:par>
                              <p:par>
                                <p:cTn id="70" presetID="10" presetClass="entr" presetSubtype="0" fill="hold" nodeType="withEffect">
                                  <p:stCondLst>
                                    <p:cond delay="0"/>
                                  </p:stCondLst>
                                  <p:childTnLst>
                                    <p:set>
                                      <p:cBhvr>
                                        <p:cTn id="71" dur="1" fill="hold">
                                          <p:stCondLst>
                                            <p:cond delay="0"/>
                                          </p:stCondLst>
                                        </p:cTn>
                                        <p:tgtEl>
                                          <p:spTgt spid="557"/>
                                        </p:tgtEl>
                                        <p:attrNameLst>
                                          <p:attrName>style.visibility</p:attrName>
                                        </p:attrNameLst>
                                      </p:cBhvr>
                                      <p:to>
                                        <p:strVal val="visible"/>
                                      </p:to>
                                    </p:set>
                                    <p:animEffect transition="in" filter="fade">
                                      <p:cBhvr>
                                        <p:cTn id="72" dur="500"/>
                                        <p:tgtEl>
                                          <p:spTgt spid="55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60"/>
                                        </p:tgtEl>
                                        <p:attrNameLst>
                                          <p:attrName>style.visibility</p:attrName>
                                        </p:attrNameLst>
                                      </p:cBhvr>
                                      <p:to>
                                        <p:strVal val="visible"/>
                                      </p:to>
                                    </p:set>
                                    <p:animEffect transition="in" filter="fade">
                                      <p:cBhvr>
                                        <p:cTn id="77" dur="500"/>
                                        <p:tgtEl>
                                          <p:spTgt spid="560"/>
                                        </p:tgtEl>
                                      </p:cBhvr>
                                    </p:animEffect>
                                  </p:childTnLst>
                                </p:cTn>
                              </p:par>
                              <p:par>
                                <p:cTn id="78" presetID="10" presetClass="entr" presetSubtype="0" fill="hold" nodeType="withEffect">
                                  <p:stCondLst>
                                    <p:cond delay="0"/>
                                  </p:stCondLst>
                                  <p:childTnLst>
                                    <p:set>
                                      <p:cBhvr>
                                        <p:cTn id="79" dur="1" fill="hold">
                                          <p:stCondLst>
                                            <p:cond delay="0"/>
                                          </p:stCondLst>
                                        </p:cTn>
                                        <p:tgtEl>
                                          <p:spTgt spid="549"/>
                                        </p:tgtEl>
                                        <p:attrNameLst>
                                          <p:attrName>style.visibility</p:attrName>
                                        </p:attrNameLst>
                                      </p:cBhvr>
                                      <p:to>
                                        <p:strVal val="visible"/>
                                      </p:to>
                                    </p:set>
                                    <p:animEffect transition="in" filter="fade">
                                      <p:cBhvr>
                                        <p:cTn id="80" dur="500"/>
                                        <p:tgtEl>
                                          <p:spTgt spid="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47"/>
          <p:cNvSpPr txBox="1"/>
          <p:nvPr/>
        </p:nvSpPr>
        <p:spPr>
          <a:xfrm>
            <a:off x="0" y="6400800"/>
            <a:ext cx="19050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strike="noStrike" cap="none">
                <a:solidFill>
                  <a:schemeClr val="dk1"/>
                </a:solidFill>
                <a:latin typeface="Arial"/>
                <a:ea typeface="Arial"/>
                <a:cs typeface="Arial"/>
                <a:sym typeface="Arial"/>
              </a:rPr>
              <a:t>1.</a:t>
            </a:r>
            <a:fld id="{00000000-1234-1234-1234-123412341234}" type="slidenum">
              <a:rPr lang="en-US" sz="1200" b="1" i="0" u="none" strike="noStrike" cap="none">
                <a:solidFill>
                  <a:schemeClr val="dk1"/>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
        <p:nvSpPr>
          <p:cNvPr id="567" name="Google Shape;567;p47"/>
          <p:cNvSpPr txBox="1"/>
          <p:nvPr/>
        </p:nvSpPr>
        <p:spPr>
          <a:xfrm>
            <a:off x="152400" y="76200"/>
            <a:ext cx="8153400" cy="46196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Times"/>
              <a:buNone/>
            </a:pPr>
            <a:r>
              <a:rPr lang="en-US" sz="2400" b="0" i="0" u="none" strike="noStrike" cap="none">
                <a:solidFill>
                  <a:srgbClr val="FF0000"/>
                </a:solidFill>
                <a:latin typeface="Times"/>
                <a:ea typeface="Times"/>
                <a:cs typeface="Times"/>
                <a:sym typeface="Times"/>
              </a:rPr>
              <a:t>Figure </a:t>
            </a:r>
            <a:r>
              <a:rPr lang="en-US" sz="2000" b="0" i="0" u="none" strike="noStrike" cap="none">
                <a:solidFill>
                  <a:srgbClr val="0000CC"/>
                </a:solidFill>
                <a:latin typeface="Times"/>
                <a:ea typeface="Times"/>
                <a:cs typeface="Times"/>
                <a:sym typeface="Times"/>
              </a:rPr>
              <a:t>:  </a:t>
            </a:r>
            <a:r>
              <a:rPr lang="en-US" sz="2000" b="0" i="0" u="none" strike="noStrike" cap="none">
                <a:solidFill>
                  <a:schemeClr val="dk1"/>
                </a:solidFill>
                <a:latin typeface="Times"/>
                <a:ea typeface="Times"/>
                <a:cs typeface="Times"/>
                <a:sym typeface="Times"/>
              </a:rPr>
              <a:t>Encapsulation / Decapsulation (Forouzan, 2013)</a:t>
            </a:r>
            <a:endParaRPr sz="1400" b="0" i="0" u="none" strike="noStrike" cap="none">
              <a:solidFill>
                <a:srgbClr val="000000"/>
              </a:solidFill>
              <a:latin typeface="Arial"/>
              <a:ea typeface="Arial"/>
              <a:cs typeface="Arial"/>
              <a:sym typeface="Arial"/>
            </a:endParaRPr>
          </a:p>
        </p:txBody>
      </p:sp>
      <p:pic>
        <p:nvPicPr>
          <p:cNvPr id="568" name="Google Shape;568;p47"/>
          <p:cNvPicPr preferRelativeResize="0"/>
          <p:nvPr/>
        </p:nvPicPr>
        <p:blipFill rotWithShape="1">
          <a:blip r:embed="rId3">
            <a:alphaModFix/>
          </a:blip>
          <a:srcRect/>
          <a:stretch/>
        </p:blipFill>
        <p:spPr>
          <a:xfrm>
            <a:off x="1827212" y="3176587"/>
            <a:ext cx="860425" cy="2157412"/>
          </a:xfrm>
          <a:prstGeom prst="rect">
            <a:avLst/>
          </a:prstGeom>
          <a:noFill/>
          <a:ln>
            <a:noFill/>
          </a:ln>
        </p:spPr>
      </p:pic>
      <p:pic>
        <p:nvPicPr>
          <p:cNvPr id="569" name="Google Shape;569;p47"/>
          <p:cNvPicPr preferRelativeResize="0"/>
          <p:nvPr/>
        </p:nvPicPr>
        <p:blipFill rotWithShape="1">
          <a:blip r:embed="rId4">
            <a:alphaModFix/>
          </a:blip>
          <a:srcRect/>
          <a:stretch/>
        </p:blipFill>
        <p:spPr>
          <a:xfrm>
            <a:off x="6251575" y="3176587"/>
            <a:ext cx="1063625" cy="2157412"/>
          </a:xfrm>
          <a:prstGeom prst="rect">
            <a:avLst/>
          </a:prstGeom>
          <a:noFill/>
          <a:ln>
            <a:noFill/>
          </a:ln>
        </p:spPr>
      </p:pic>
      <p:pic>
        <p:nvPicPr>
          <p:cNvPr id="570" name="Google Shape;570;p47"/>
          <p:cNvPicPr preferRelativeResize="0"/>
          <p:nvPr/>
        </p:nvPicPr>
        <p:blipFill rotWithShape="1">
          <a:blip r:embed="rId5">
            <a:alphaModFix/>
          </a:blip>
          <a:srcRect/>
          <a:stretch/>
        </p:blipFill>
        <p:spPr>
          <a:xfrm>
            <a:off x="4143375" y="4084637"/>
            <a:ext cx="704850" cy="1249362"/>
          </a:xfrm>
          <a:prstGeom prst="rect">
            <a:avLst/>
          </a:prstGeom>
          <a:noFill/>
          <a:ln>
            <a:noFill/>
          </a:ln>
        </p:spPr>
      </p:pic>
      <p:pic>
        <p:nvPicPr>
          <p:cNvPr id="571" name="Google Shape;571;p47"/>
          <p:cNvPicPr preferRelativeResize="0"/>
          <p:nvPr/>
        </p:nvPicPr>
        <p:blipFill rotWithShape="1">
          <a:blip r:embed="rId6">
            <a:alphaModFix/>
          </a:blip>
          <a:srcRect/>
          <a:stretch/>
        </p:blipFill>
        <p:spPr>
          <a:xfrm>
            <a:off x="468312" y="4029075"/>
            <a:ext cx="1158875" cy="1055687"/>
          </a:xfrm>
          <a:prstGeom prst="rect">
            <a:avLst/>
          </a:prstGeom>
          <a:noFill/>
          <a:ln>
            <a:noFill/>
          </a:ln>
        </p:spPr>
      </p:pic>
      <p:pic>
        <p:nvPicPr>
          <p:cNvPr id="572" name="Google Shape;572;p47"/>
          <p:cNvPicPr preferRelativeResize="0"/>
          <p:nvPr/>
        </p:nvPicPr>
        <p:blipFill rotWithShape="1">
          <a:blip r:embed="rId7">
            <a:alphaModFix/>
          </a:blip>
          <a:srcRect/>
          <a:stretch/>
        </p:blipFill>
        <p:spPr>
          <a:xfrm>
            <a:off x="2971800" y="4470400"/>
            <a:ext cx="1104900" cy="538162"/>
          </a:xfrm>
          <a:prstGeom prst="rect">
            <a:avLst/>
          </a:prstGeom>
          <a:noFill/>
          <a:ln>
            <a:noFill/>
          </a:ln>
        </p:spPr>
      </p:pic>
      <p:pic>
        <p:nvPicPr>
          <p:cNvPr id="573" name="Google Shape;573;p47"/>
          <p:cNvPicPr preferRelativeResize="0"/>
          <p:nvPr/>
        </p:nvPicPr>
        <p:blipFill rotWithShape="1">
          <a:blip r:embed="rId8">
            <a:alphaModFix/>
          </a:blip>
          <a:srcRect/>
          <a:stretch/>
        </p:blipFill>
        <p:spPr>
          <a:xfrm>
            <a:off x="4953000" y="4475162"/>
            <a:ext cx="1090612" cy="487362"/>
          </a:xfrm>
          <a:prstGeom prst="rect">
            <a:avLst/>
          </a:prstGeom>
          <a:noFill/>
          <a:ln>
            <a:noFill/>
          </a:ln>
        </p:spPr>
      </p:pic>
      <p:pic>
        <p:nvPicPr>
          <p:cNvPr id="574" name="Google Shape;574;p47"/>
          <p:cNvPicPr preferRelativeResize="0"/>
          <p:nvPr/>
        </p:nvPicPr>
        <p:blipFill rotWithShape="1">
          <a:blip r:embed="rId9">
            <a:alphaModFix/>
          </a:blip>
          <a:srcRect/>
          <a:stretch/>
        </p:blipFill>
        <p:spPr>
          <a:xfrm>
            <a:off x="7315200" y="4017962"/>
            <a:ext cx="1135062" cy="1066800"/>
          </a:xfrm>
          <a:prstGeom prst="rect">
            <a:avLst/>
          </a:prstGeom>
          <a:noFill/>
          <a:ln>
            <a:noFill/>
          </a:ln>
        </p:spPr>
      </p:pic>
      <p:pic>
        <p:nvPicPr>
          <p:cNvPr id="575" name="Google Shape;575;p47"/>
          <p:cNvPicPr preferRelativeResize="0"/>
          <p:nvPr/>
        </p:nvPicPr>
        <p:blipFill rotWithShape="1">
          <a:blip r:embed="rId10">
            <a:alphaModFix/>
          </a:blip>
          <a:srcRect/>
          <a:stretch/>
        </p:blipFill>
        <p:spPr>
          <a:xfrm>
            <a:off x="2590800" y="1801812"/>
            <a:ext cx="3582987" cy="941387"/>
          </a:xfrm>
          <a:prstGeom prst="rect">
            <a:avLst/>
          </a:prstGeom>
          <a:noFill/>
          <a:ln>
            <a:noFill/>
          </a:ln>
        </p:spPr>
      </p:pic>
      <p:pic>
        <p:nvPicPr>
          <p:cNvPr id="576" name="Google Shape;576;p47"/>
          <p:cNvPicPr preferRelativeResize="0"/>
          <p:nvPr/>
        </p:nvPicPr>
        <p:blipFill rotWithShape="1">
          <a:blip r:embed="rId11">
            <a:alphaModFix/>
          </a:blip>
          <a:srcRect/>
          <a:stretch/>
        </p:blipFill>
        <p:spPr>
          <a:xfrm>
            <a:off x="2209800" y="3810000"/>
            <a:ext cx="4573587" cy="1731962"/>
          </a:xfrm>
          <a:prstGeom prst="rect">
            <a:avLst/>
          </a:prstGeom>
          <a:noFill/>
          <a:ln>
            <a:noFill/>
          </a:ln>
        </p:spPr>
      </p:pic>
      <p:sp>
        <p:nvSpPr>
          <p:cNvPr id="577" name="Google Shape;577;p47"/>
          <p:cNvSpPr txBox="1"/>
          <p:nvPr/>
        </p:nvSpPr>
        <p:spPr>
          <a:xfrm>
            <a:off x="563562" y="877887"/>
            <a:ext cx="7924800" cy="6477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One of the important concepts in protocol layering in the Internet is encapsulation/ decapsulation.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71"/>
                                        </p:tgtEl>
                                        <p:attrNameLst>
                                          <p:attrName>style.visibility</p:attrName>
                                        </p:attrNameLst>
                                      </p:cBhvr>
                                      <p:to>
                                        <p:strVal val="visible"/>
                                      </p:to>
                                    </p:set>
                                    <p:animEffect transition="in" filter="fade">
                                      <p:cBhvr>
                                        <p:cTn id="15" dur="500"/>
                                        <p:tgtEl>
                                          <p:spTgt spid="57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72"/>
                                        </p:tgtEl>
                                        <p:attrNameLst>
                                          <p:attrName>style.visibility</p:attrName>
                                        </p:attrNameLst>
                                      </p:cBhvr>
                                      <p:to>
                                        <p:strVal val="visible"/>
                                      </p:to>
                                    </p:set>
                                    <p:animEffect transition="in" filter="fade">
                                      <p:cBhvr>
                                        <p:cTn id="20" dur="500"/>
                                        <p:tgtEl>
                                          <p:spTgt spid="57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73"/>
                                        </p:tgtEl>
                                        <p:attrNameLst>
                                          <p:attrName>style.visibility</p:attrName>
                                        </p:attrNameLst>
                                      </p:cBhvr>
                                      <p:to>
                                        <p:strVal val="visible"/>
                                      </p:to>
                                    </p:set>
                                    <p:animEffect transition="in" filter="fade">
                                      <p:cBhvr>
                                        <p:cTn id="25" dur="500"/>
                                        <p:tgtEl>
                                          <p:spTgt spid="57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74"/>
                                        </p:tgtEl>
                                        <p:attrNameLst>
                                          <p:attrName>style.visibility</p:attrName>
                                        </p:attrNameLst>
                                      </p:cBhvr>
                                      <p:to>
                                        <p:strVal val="visible"/>
                                      </p:to>
                                    </p:set>
                                    <p:animEffect transition="in" filter="fade">
                                      <p:cBhvr>
                                        <p:cTn id="30" dur="500"/>
                                        <p:tgtEl>
                                          <p:spTgt spid="57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76"/>
                                        </p:tgtEl>
                                        <p:attrNameLst>
                                          <p:attrName>style.visibility</p:attrName>
                                        </p:attrNameLst>
                                      </p:cBhvr>
                                      <p:to>
                                        <p:strVal val="visible"/>
                                      </p:to>
                                    </p:set>
                                    <p:animEffect transition="in" filter="fade">
                                      <p:cBhvr>
                                        <p:cTn id="35" dur="1500"/>
                                        <p:tgtEl>
                                          <p:spTgt spid="57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75"/>
                                        </p:tgtEl>
                                        <p:attrNameLst>
                                          <p:attrName>style.visibility</p:attrName>
                                        </p:attrNameLst>
                                      </p:cBhvr>
                                      <p:to>
                                        <p:strVal val="visible"/>
                                      </p:to>
                                    </p:set>
                                    <p:animEffect transition="in" filter="fade">
                                      <p:cBhvr>
                                        <p:cTn id="40" dur="1822"/>
                                        <p:tgtEl>
                                          <p:spTgt spid="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8"/>
          <p:cNvSpPr txBox="1"/>
          <p:nvPr/>
        </p:nvSpPr>
        <p:spPr>
          <a:xfrm>
            <a:off x="304800" y="381000"/>
            <a:ext cx="4256087"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Arial"/>
              <a:buNone/>
            </a:pPr>
            <a:r>
              <a:rPr lang="en-US" sz="2400" b="0" i="0" u="none" strike="noStrike" cap="none">
                <a:solidFill>
                  <a:schemeClr val="folHlink"/>
                </a:solidFill>
                <a:latin typeface="Arial"/>
                <a:ea typeface="Arial"/>
                <a:cs typeface="Arial"/>
                <a:sym typeface="Arial"/>
              </a:rPr>
              <a:t>Figure 2.16  </a:t>
            </a:r>
            <a:r>
              <a:rPr lang="en-US" sz="2000" b="0" i="1" u="none" strike="noStrike" cap="none">
                <a:solidFill>
                  <a:schemeClr val="dk1"/>
                </a:solidFill>
                <a:latin typeface="Arial"/>
                <a:ea typeface="Arial"/>
                <a:cs typeface="Arial"/>
                <a:sym typeface="Arial"/>
              </a:rPr>
              <a:t>TCP/IP and OSI model</a:t>
            </a:r>
            <a:endParaRPr sz="1400" b="0" i="0" u="none" strike="noStrike" cap="none">
              <a:solidFill>
                <a:srgbClr val="000000"/>
              </a:solidFill>
              <a:latin typeface="Arial"/>
              <a:ea typeface="Arial"/>
              <a:cs typeface="Arial"/>
              <a:sym typeface="Arial"/>
            </a:endParaRPr>
          </a:p>
        </p:txBody>
      </p:sp>
      <p:pic>
        <p:nvPicPr>
          <p:cNvPr id="584" name="Google Shape;584;p48"/>
          <p:cNvPicPr preferRelativeResize="0"/>
          <p:nvPr/>
        </p:nvPicPr>
        <p:blipFill rotWithShape="1">
          <a:blip r:embed="rId3">
            <a:alphaModFix/>
          </a:blip>
          <a:srcRect/>
          <a:stretch/>
        </p:blipFill>
        <p:spPr>
          <a:xfrm>
            <a:off x="696912" y="1143000"/>
            <a:ext cx="7532687" cy="50022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9"/>
          <p:cNvSpPr txBox="1"/>
          <p:nvPr/>
        </p:nvSpPr>
        <p:spPr>
          <a:xfrm>
            <a:off x="1295400" y="838200"/>
            <a:ext cx="6996112" cy="576262"/>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63DE8"/>
              </a:buClr>
              <a:buSzPts val="3200"/>
              <a:buFont typeface="Times New Roman"/>
              <a:buNone/>
            </a:pPr>
            <a:r>
              <a:rPr lang="en-US" sz="3200" b="1" i="0" u="none" strike="noStrike" cap="none">
                <a:solidFill>
                  <a:srgbClr val="063DE8"/>
                </a:solidFill>
                <a:latin typeface="Times New Roman"/>
                <a:ea typeface="Times New Roman"/>
                <a:cs typeface="Times New Roman"/>
                <a:sym typeface="Times New Roman"/>
              </a:rPr>
              <a:t>Summary of Layer Functions (TCP/IP)</a:t>
            </a:r>
            <a:endParaRPr sz="1400" b="0" i="0" u="none" strike="noStrike" cap="none">
              <a:solidFill>
                <a:srgbClr val="000000"/>
              </a:solidFill>
              <a:latin typeface="Arial"/>
              <a:ea typeface="Arial"/>
              <a:cs typeface="Arial"/>
              <a:sym typeface="Arial"/>
            </a:endParaRPr>
          </a:p>
        </p:txBody>
      </p:sp>
      <p:pic>
        <p:nvPicPr>
          <p:cNvPr id="590" name="Google Shape;590;p49"/>
          <p:cNvPicPr preferRelativeResize="0"/>
          <p:nvPr/>
        </p:nvPicPr>
        <p:blipFill rotWithShape="1">
          <a:blip r:embed="rId3">
            <a:alphaModFix/>
          </a:blip>
          <a:srcRect/>
          <a:stretch/>
        </p:blipFill>
        <p:spPr>
          <a:xfrm>
            <a:off x="76200" y="2514600"/>
            <a:ext cx="8401050" cy="2133600"/>
          </a:xfrm>
          <a:prstGeom prst="rect">
            <a:avLst/>
          </a:prstGeom>
          <a:noFill/>
          <a:ln>
            <a:noFill/>
          </a:ln>
        </p:spPr>
      </p:pic>
      <p:sp>
        <p:nvSpPr>
          <p:cNvPr id="591" name="Google Shape;591;p49"/>
          <p:cNvSpPr txBox="1"/>
          <p:nvPr/>
        </p:nvSpPr>
        <p:spPr>
          <a:xfrm>
            <a:off x="8129587" y="5734050"/>
            <a:ext cx="609600" cy="52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fld id="{00000000-1234-1234-1234-123412341234}" type="slidenum">
              <a:rPr lang="en-US" sz="1800" b="0" i="0" u="none" strike="noStrike" cap="none">
                <a:solidFill>
                  <a:schemeClr val="dk1"/>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
        <p:nvSpPr>
          <p:cNvPr id="592" name="Google Shape;592;p49"/>
          <p:cNvSpPr txBox="1"/>
          <p:nvPr/>
        </p:nvSpPr>
        <p:spPr>
          <a:xfrm rot="5400000">
            <a:off x="6989762" y="3736975"/>
            <a:ext cx="32004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2147</Words>
  <Application>Microsoft Office PowerPoint</Application>
  <PresentationFormat>On-screen Show (4:3)</PresentationFormat>
  <Paragraphs>253</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Times New Roman</vt:lpstr>
      <vt:lpstr>Calibri</vt:lpstr>
      <vt:lpstr>Century Gothic</vt:lpstr>
      <vt:lpstr>Cambria</vt:lpstr>
      <vt:lpstr>Times</vt:lpstr>
      <vt:lpstr>Default Design</vt:lpstr>
      <vt:lpstr>COMPUTER NETWORK AND COMMUNICATION  CND3200 Topic 2: TCP/IP&amp;Cloud Services  </vt:lpstr>
      <vt:lpstr>TCP/IP Protocol Suite</vt:lpstr>
      <vt:lpstr>TCP/IP </vt:lpstr>
      <vt:lpstr>PowerPoint Presentation</vt:lpstr>
      <vt:lpstr>PowerPoint Presentation</vt:lpstr>
      <vt:lpstr>PowerPoint Presentation</vt:lpstr>
      <vt:lpstr>PowerPoint Presentation</vt:lpstr>
      <vt:lpstr>PowerPoint Presentation</vt:lpstr>
      <vt:lpstr>PowerPoint Presentation</vt:lpstr>
      <vt:lpstr>Example of using TCP/IP</vt:lpstr>
      <vt:lpstr>PowerPoint Presentation</vt:lpstr>
      <vt:lpstr>Discussion, Q&amp;A</vt:lpstr>
      <vt:lpstr>2.2 Cloud Services</vt:lpstr>
      <vt:lpstr>2.2 Cloud Services (cont..)</vt:lpstr>
      <vt:lpstr>2.2 Cloud Services (cont..)</vt:lpstr>
      <vt:lpstr>2.2 Cloud Services (cont..)</vt:lpstr>
      <vt:lpstr>2.2 Cloud Services (cont..)</vt:lpstr>
      <vt:lpstr>Infrastructure as a Service</vt:lpstr>
      <vt:lpstr>Infrastructure as a Service</vt:lpstr>
      <vt:lpstr>Infrastructure as a Service</vt:lpstr>
      <vt:lpstr>Infrastructure as a Service</vt:lpstr>
      <vt:lpstr>Infrastructure as a Service</vt:lpstr>
      <vt:lpstr>Infrastructure as a Service</vt:lpstr>
      <vt:lpstr>IaaS - Summary</vt:lpstr>
      <vt:lpstr>Platform as a Service</vt:lpstr>
      <vt:lpstr>Platform as a Service</vt:lpstr>
      <vt:lpstr>Platform as a Service</vt:lpstr>
      <vt:lpstr>Platform as a Service</vt:lpstr>
      <vt:lpstr>Platform as a Service </vt:lpstr>
      <vt:lpstr>PaaS - Summary</vt:lpstr>
      <vt:lpstr>Software as a Service</vt:lpstr>
      <vt:lpstr>Software as a Service</vt:lpstr>
      <vt:lpstr>Software as a Service</vt:lpstr>
      <vt:lpstr>Software as a Service</vt:lpstr>
      <vt:lpstr>Software as a Service</vt:lpstr>
      <vt:lpstr>SaaS - Summary</vt:lpstr>
      <vt:lpstr>2.3 OSI and Cloud Layers</vt:lpstr>
      <vt:lpstr>2.3 OSI and Cloud Layers (cont..)</vt:lpstr>
      <vt:lpstr>2.3 OSI and Cloud Layers (cont..)</vt:lpstr>
      <vt:lpstr>2.3 OSI and Cloud Layers (cont..)</vt:lpstr>
      <vt:lpstr>2.3 OSI and Cloud Layers (cont..)</vt:lpstr>
      <vt:lpstr>2.3 OSI and Cloud Layers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BAS</dc:creator>
  <cp:lastModifiedBy>MOHD NOOR BIN DERAHMAN</cp:lastModifiedBy>
  <cp:revision>1</cp:revision>
  <dcterms:created xsi:type="dcterms:W3CDTF">2007-12-25T00:56:11Z</dcterms:created>
  <dcterms:modified xsi:type="dcterms:W3CDTF">2025-03-24T13:49:29Z</dcterms:modified>
</cp:coreProperties>
</file>